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Play"/>
      <p:regular r:id="rId63"/>
      <p:bold r:id="rId64"/>
    </p:embeddedFont>
    <p:embeddedFont>
      <p:font typeface="Economica"/>
      <p:regular r:id="rId65"/>
      <p:bold r:id="rId66"/>
      <p:italic r:id="rId67"/>
      <p:boldItalic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A1906B-8124-4478-902F-AFA2BCAE4AD1}">
  <a:tblStyle styleId="{04A1906B-8124-4478-902F-AFA2BCAE4A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5994AFC-0FD3-431D-AB03-259D2F2B3A84}" styleName="Table_1">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font" Target="fonts/OpenSans-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lay-bold.fntdata"/><Relationship Id="rId63" Type="http://schemas.openxmlformats.org/officeDocument/2006/relationships/font" Target="fonts/Play-regular.fntdata"/><Relationship Id="rId22" Type="http://schemas.openxmlformats.org/officeDocument/2006/relationships/slide" Target="slides/slide15.xml"/><Relationship Id="rId66" Type="http://schemas.openxmlformats.org/officeDocument/2006/relationships/font" Target="fonts/Economica-bold.fntdata"/><Relationship Id="rId21" Type="http://schemas.openxmlformats.org/officeDocument/2006/relationships/slide" Target="slides/slide14.xml"/><Relationship Id="rId65" Type="http://schemas.openxmlformats.org/officeDocument/2006/relationships/font" Target="fonts/Economica-regular.fntdata"/><Relationship Id="rId24" Type="http://schemas.openxmlformats.org/officeDocument/2006/relationships/slide" Target="slides/slide17.xml"/><Relationship Id="rId68" Type="http://schemas.openxmlformats.org/officeDocument/2006/relationships/font" Target="fonts/Economica-boldItalic.fntdata"/><Relationship Id="rId23" Type="http://schemas.openxmlformats.org/officeDocument/2006/relationships/slide" Target="slides/slide16.xml"/><Relationship Id="rId67" Type="http://schemas.openxmlformats.org/officeDocument/2006/relationships/font" Target="fonts/Economica-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penSans-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d071c896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d071c896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071c896bd_5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2d071c896bd_5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2d071c896bd_5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071c896bd_3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2d071c896bd_3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d071c896bd_3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d071c896bd_3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2d071c896bd_3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2d071c896bd_3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d071c896bd_3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g2d071c896bd_3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2d071c896bd_3_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d06da85b2c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2d06da85b2c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2d06da85b2c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da1a8a080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da1a8a080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06da85b2c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2d06da85b2c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2d06da85b2c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a1a8a080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da1a8a080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d06da85b2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d06da85b2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06da85b2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d06da85b2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d13400af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d13400af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d06da85b2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d06da85b2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d06da85b2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d06da85b2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da1a8a080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da1a8a080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da1a8a080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da1a8a080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da1a8a080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da1a8a080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1"/>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5" name="Google Shape;5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1" name="Google Shape;71;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 name="Shape 74"/>
        <p:cNvGrpSpPr/>
        <p:nvPr/>
      </p:nvGrpSpPr>
      <p:grpSpPr>
        <a:xfrm>
          <a:off x="0" y="0"/>
          <a:ext cx="0" cy="0"/>
          <a:chOff x="0" y="0"/>
          <a:chExt cx="0" cy="0"/>
        </a:xfrm>
      </p:grpSpPr>
      <p:sp>
        <p:nvSpPr>
          <p:cNvPr id="75" name="Google Shape;75;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83" name="Google Shape;83;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 name="Shape 86"/>
        <p:cNvGrpSpPr/>
        <p:nvPr/>
      </p:nvGrpSpPr>
      <p:grpSpPr>
        <a:xfrm>
          <a:off x="0" y="0"/>
          <a:ext cx="0" cy="0"/>
          <a:chOff x="0" y="0"/>
          <a:chExt cx="0" cy="0"/>
        </a:xfrm>
      </p:grpSpPr>
      <p:sp>
        <p:nvSpPr>
          <p:cNvPr id="87" name="Google Shape;87;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 name="Shape 93"/>
        <p:cNvGrpSpPr/>
        <p:nvPr/>
      </p:nvGrpSpPr>
      <p:grpSpPr>
        <a:xfrm>
          <a:off x="0" y="0"/>
          <a:ext cx="0" cy="0"/>
          <a:chOff x="0" y="0"/>
          <a:chExt cx="0" cy="0"/>
        </a:xfrm>
      </p:grpSpPr>
      <p:sp>
        <p:nvSpPr>
          <p:cNvPr id="94" name="Google Shape;94;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6" name="Google Shape;96;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8" name="Google Shape;98;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10" name="Google Shape;110;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8" name="Google Shape;18;p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2"/>
          <p:cNvSpPr/>
          <p:nvPr>
            <p:ph idx="2" type="pic"/>
          </p:nvPr>
        </p:nvSpPr>
        <p:spPr>
          <a:xfrm>
            <a:off x="3887391" y="740569"/>
            <a:ext cx="4629150" cy="3655219"/>
          </a:xfrm>
          <a:prstGeom prst="rect">
            <a:avLst/>
          </a:prstGeom>
          <a:noFill/>
          <a:ln>
            <a:noFill/>
          </a:ln>
        </p:spPr>
      </p:sp>
      <p:sp>
        <p:nvSpPr>
          <p:cNvPr id="117" name="Google Shape;117;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8" name="Google Shape;118;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9" name="Google Shape;129;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23" name="Google Shape;23;p4"/>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5"/>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7" name="Google Shape;27;p5"/>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8" name="Google Shape;28;p5"/>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9" name="Google Shape;2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 name="Google Shape;32;p6"/>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6"/>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7" name="Google Shape;3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0" name="Google Shape;40;p8"/>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9"/>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 name="Google Shape;48;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10"/>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50" name="Google Shape;50;p10"/>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51" name="Google Shape;51;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2" name="Google Shape;5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0" name="Google Shape;60;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1" name="Google Shape;61;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2" name="Google Shape;62;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3" name="Google Shape;63;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757575"/>
                </a:solidFill>
                <a:latin typeface="Arial"/>
                <a:ea typeface="Arial"/>
                <a:cs typeface="Arial"/>
                <a:sym typeface="Arial"/>
              </a:defRPr>
            </a:lvl1pPr>
            <a:lvl2pPr indent="0" lvl="1" marL="0" marR="0" rtl="0" algn="r">
              <a:spcBef>
                <a:spcPts val="0"/>
              </a:spcBef>
              <a:buNone/>
              <a:defRPr b="0" i="0" sz="900" u="none" cap="none" strike="noStrike">
                <a:solidFill>
                  <a:srgbClr val="757575"/>
                </a:solidFill>
                <a:latin typeface="Arial"/>
                <a:ea typeface="Arial"/>
                <a:cs typeface="Arial"/>
                <a:sym typeface="Arial"/>
              </a:defRPr>
            </a:lvl2pPr>
            <a:lvl3pPr indent="0" lvl="2" marL="0" marR="0" rtl="0" algn="r">
              <a:spcBef>
                <a:spcPts val="0"/>
              </a:spcBef>
              <a:buNone/>
              <a:defRPr b="0" i="0" sz="900" u="none" cap="none" strike="noStrike">
                <a:solidFill>
                  <a:srgbClr val="757575"/>
                </a:solidFill>
                <a:latin typeface="Arial"/>
                <a:ea typeface="Arial"/>
                <a:cs typeface="Arial"/>
                <a:sym typeface="Arial"/>
              </a:defRPr>
            </a:lvl3pPr>
            <a:lvl4pPr indent="0" lvl="3" marL="0" marR="0" rtl="0" algn="r">
              <a:spcBef>
                <a:spcPts val="0"/>
              </a:spcBef>
              <a:buNone/>
              <a:defRPr b="0" i="0" sz="900" u="none" cap="none" strike="noStrike">
                <a:solidFill>
                  <a:srgbClr val="757575"/>
                </a:solidFill>
                <a:latin typeface="Arial"/>
                <a:ea typeface="Arial"/>
                <a:cs typeface="Arial"/>
                <a:sym typeface="Arial"/>
              </a:defRPr>
            </a:lvl4pPr>
            <a:lvl5pPr indent="0" lvl="4" marL="0" marR="0" rtl="0" algn="r">
              <a:spcBef>
                <a:spcPts val="0"/>
              </a:spcBef>
              <a:buNone/>
              <a:defRPr b="0" i="0" sz="900" u="none" cap="none" strike="noStrike">
                <a:solidFill>
                  <a:srgbClr val="757575"/>
                </a:solidFill>
                <a:latin typeface="Arial"/>
                <a:ea typeface="Arial"/>
                <a:cs typeface="Arial"/>
                <a:sym typeface="Arial"/>
              </a:defRPr>
            </a:lvl5pPr>
            <a:lvl6pPr indent="0" lvl="5" marL="0" marR="0" rtl="0" algn="r">
              <a:spcBef>
                <a:spcPts val="0"/>
              </a:spcBef>
              <a:buNone/>
              <a:defRPr b="0" i="0" sz="900" u="none" cap="none" strike="noStrike">
                <a:solidFill>
                  <a:srgbClr val="757575"/>
                </a:solidFill>
                <a:latin typeface="Arial"/>
                <a:ea typeface="Arial"/>
                <a:cs typeface="Arial"/>
                <a:sym typeface="Arial"/>
              </a:defRPr>
            </a:lvl6pPr>
            <a:lvl7pPr indent="0" lvl="6" marL="0" marR="0" rtl="0" algn="r">
              <a:spcBef>
                <a:spcPts val="0"/>
              </a:spcBef>
              <a:buNone/>
              <a:defRPr b="0" i="0" sz="900" u="none" cap="none" strike="noStrike">
                <a:solidFill>
                  <a:srgbClr val="757575"/>
                </a:solidFill>
                <a:latin typeface="Arial"/>
                <a:ea typeface="Arial"/>
                <a:cs typeface="Arial"/>
                <a:sym typeface="Arial"/>
              </a:defRPr>
            </a:lvl7pPr>
            <a:lvl8pPr indent="0" lvl="7" marL="0" marR="0" rtl="0" algn="r">
              <a:spcBef>
                <a:spcPts val="0"/>
              </a:spcBef>
              <a:buNone/>
              <a:defRPr b="0" i="0" sz="900" u="none" cap="none" strike="noStrike">
                <a:solidFill>
                  <a:srgbClr val="757575"/>
                </a:solidFill>
                <a:latin typeface="Arial"/>
                <a:ea typeface="Arial"/>
                <a:cs typeface="Arial"/>
                <a:sym typeface="Arial"/>
              </a:defRPr>
            </a:lvl8pPr>
            <a:lvl9pPr indent="0" lvl="8" marL="0" marR="0" rtl="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6.jpg"/><Relationship Id="rId5"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45.jpg"/><Relationship Id="rId5" Type="http://schemas.openxmlformats.org/officeDocument/2006/relationships/image" Target="../media/image2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n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jpg"/><Relationship Id="rId4" Type="http://schemas.openxmlformats.org/officeDocument/2006/relationships/image" Target="../media/image2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github.com/htmw/2024S-Sierra/wiki"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FRESHLENS</a:t>
            </a:r>
            <a:endParaRPr/>
          </a:p>
        </p:txBody>
      </p:sp>
      <p:sp>
        <p:nvSpPr>
          <p:cNvPr id="138" name="Google Shape;138;p25"/>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rPr lang="en"/>
              <a:t>Sprint 4 - TEAM-4 Sierra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PERSONAS</a:t>
            </a:r>
            <a:endParaRPr/>
          </a:p>
        </p:txBody>
      </p:sp>
      <p:pic>
        <p:nvPicPr>
          <p:cNvPr id="205" name="Google Shape;205;p34"/>
          <p:cNvPicPr preferRelativeResize="0"/>
          <p:nvPr/>
        </p:nvPicPr>
        <p:blipFill rotWithShape="1">
          <a:blip r:embed="rId3">
            <a:alphaModFix/>
          </a:blip>
          <a:srcRect b="0" l="0" r="0" t="0"/>
          <a:stretch/>
        </p:blipFill>
        <p:spPr>
          <a:xfrm>
            <a:off x="436620" y="1299850"/>
            <a:ext cx="2107126" cy="3159902"/>
          </a:xfrm>
          <a:prstGeom prst="rect">
            <a:avLst/>
          </a:prstGeom>
          <a:noFill/>
          <a:ln>
            <a:noFill/>
          </a:ln>
        </p:spPr>
      </p:pic>
      <p:sp>
        <p:nvSpPr>
          <p:cNvPr id="206" name="Google Shape;206;p34"/>
          <p:cNvSpPr txBox="1"/>
          <p:nvPr/>
        </p:nvSpPr>
        <p:spPr>
          <a:xfrm>
            <a:off x="3115225" y="1311100"/>
            <a:ext cx="5580600" cy="3148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Name:</a:t>
            </a:r>
            <a:r>
              <a:rPr b="0" i="0" lang="en" sz="1800" u="none" cap="none" strike="noStrike">
                <a:solidFill>
                  <a:schemeClr val="dk1"/>
                </a:solidFill>
                <a:latin typeface="Open Sans"/>
                <a:ea typeface="Open Sans"/>
                <a:cs typeface="Open Sans"/>
                <a:sym typeface="Open Sans"/>
              </a:rPr>
              <a:t> Emily</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Age: </a:t>
            </a:r>
            <a:r>
              <a:rPr b="0" i="0" lang="en" sz="1800" u="none" cap="none" strike="noStrike">
                <a:solidFill>
                  <a:schemeClr val="dk1"/>
                </a:solidFill>
                <a:latin typeface="Open Sans"/>
                <a:ea typeface="Open Sans"/>
                <a:cs typeface="Open Sans"/>
                <a:sym typeface="Open Sans"/>
              </a:rPr>
              <a:t>30</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Occupation:</a:t>
            </a:r>
            <a:r>
              <a:rPr b="0" i="0" lang="en" sz="1800" u="none" cap="none" strike="noStrike">
                <a:solidFill>
                  <a:schemeClr val="dk1"/>
                </a:solidFill>
                <a:latin typeface="Open Sans"/>
                <a:ea typeface="Open Sans"/>
                <a:cs typeface="Open Sans"/>
                <a:sym typeface="Open Sans"/>
              </a:rPr>
              <a:t> Marketing Analyst</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Interests:</a:t>
            </a:r>
            <a:r>
              <a:rPr b="0" i="0" lang="en" sz="1800" u="none" cap="none" strike="noStrike">
                <a:solidFill>
                  <a:schemeClr val="dk1"/>
                </a:solidFill>
                <a:latin typeface="Open Sans"/>
                <a:ea typeface="Open Sans"/>
                <a:cs typeface="Open Sans"/>
                <a:sym typeface="Open Sans"/>
              </a:rPr>
              <a:t> Yoga, cooking, and reading health blogs</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Goals:</a:t>
            </a:r>
            <a:r>
              <a:rPr b="0" i="0" lang="en" sz="1800" u="none" cap="none" strike="noStrike">
                <a:solidFill>
                  <a:schemeClr val="dk1"/>
                </a:solidFill>
                <a:latin typeface="Open Sans"/>
                <a:ea typeface="Open Sans"/>
                <a:cs typeface="Open Sans"/>
                <a:sym typeface="Open Sans"/>
              </a:rPr>
              <a:t> Maintain a balanced diet</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Challenges:</a:t>
            </a:r>
            <a:r>
              <a:rPr b="0" i="0" lang="en" sz="1800" u="none" cap="none" strike="noStrike">
                <a:solidFill>
                  <a:schemeClr val="dk1"/>
                </a:solidFill>
                <a:latin typeface="Open Sans"/>
                <a:ea typeface="Open Sans"/>
                <a:cs typeface="Open Sans"/>
                <a:sym typeface="Open Sans"/>
              </a:rPr>
              <a:t> Struggles to find accurate nutritional info for fresh produce</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How Your App Helps:</a:t>
            </a:r>
            <a:r>
              <a:rPr b="0" i="0" lang="en" sz="1800" u="none" cap="none" strike="noStrike">
                <a:solidFill>
                  <a:schemeClr val="dk1"/>
                </a:solidFill>
                <a:latin typeface="Open Sans"/>
                <a:ea typeface="Open Sans"/>
                <a:cs typeface="Open Sans"/>
                <a:sym typeface="Open Sans"/>
              </a:rPr>
              <a:t> FreshLens offers instant nutritional content, supporting her balanced diet and culinary exploration.</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PERSONAS</a:t>
            </a:r>
            <a:endParaRPr/>
          </a:p>
        </p:txBody>
      </p:sp>
      <p:sp>
        <p:nvSpPr>
          <p:cNvPr id="212" name="Google Shape;212;p35"/>
          <p:cNvSpPr txBox="1"/>
          <p:nvPr/>
        </p:nvSpPr>
        <p:spPr>
          <a:xfrm>
            <a:off x="3115225" y="1311100"/>
            <a:ext cx="5580600" cy="3148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Name:</a:t>
            </a:r>
            <a:r>
              <a:rPr b="0" i="0" lang="en" sz="1800" u="none" cap="none" strike="noStrike">
                <a:solidFill>
                  <a:schemeClr val="dk1"/>
                </a:solidFill>
                <a:latin typeface="Open Sans"/>
                <a:ea typeface="Open Sans"/>
                <a:cs typeface="Open Sans"/>
                <a:sym typeface="Open Sans"/>
              </a:rPr>
              <a:t> Alex</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Age: </a:t>
            </a:r>
            <a:r>
              <a:rPr b="0" i="0" lang="en" sz="1800" u="none" cap="none" strike="noStrike">
                <a:solidFill>
                  <a:schemeClr val="dk1"/>
                </a:solidFill>
                <a:latin typeface="Open Sans"/>
                <a:ea typeface="Open Sans"/>
                <a:cs typeface="Open Sans"/>
                <a:sym typeface="Open Sans"/>
              </a:rPr>
              <a:t>35</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Occupation:</a:t>
            </a:r>
            <a:r>
              <a:rPr b="0" i="0" lang="en" sz="1800" u="none" cap="none" strike="noStrike">
                <a:solidFill>
                  <a:schemeClr val="dk1"/>
                </a:solidFill>
                <a:latin typeface="Open Sans"/>
                <a:ea typeface="Open Sans"/>
                <a:cs typeface="Open Sans"/>
                <a:sym typeface="Open Sans"/>
              </a:rPr>
              <a:t> Software Engineer</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Interests:</a:t>
            </a:r>
            <a:r>
              <a:rPr b="0" i="0" lang="en" sz="1800" u="none" cap="none" strike="noStrike">
                <a:solidFill>
                  <a:schemeClr val="dk1"/>
                </a:solidFill>
                <a:latin typeface="Open Sans"/>
                <a:ea typeface="Open Sans"/>
                <a:cs typeface="Open Sans"/>
                <a:sym typeface="Open Sans"/>
              </a:rPr>
              <a:t> Tech gadgets, hiking, fast cooking</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Goals:</a:t>
            </a:r>
            <a:r>
              <a:rPr b="0" i="0" lang="en" sz="1800" u="none" cap="none" strike="noStrike">
                <a:solidFill>
                  <a:schemeClr val="dk1"/>
                </a:solidFill>
                <a:latin typeface="Open Sans"/>
                <a:ea typeface="Open Sans"/>
                <a:cs typeface="Open Sans"/>
                <a:sym typeface="Open Sans"/>
              </a:rPr>
              <a:t> Eat healthily despite a busy schedule</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Challenges:</a:t>
            </a:r>
            <a:r>
              <a:rPr b="0" i="0" lang="en" sz="1800" u="none" cap="none" strike="noStrike">
                <a:solidFill>
                  <a:schemeClr val="dk1"/>
                </a:solidFill>
                <a:latin typeface="Open Sans"/>
                <a:ea typeface="Open Sans"/>
                <a:cs typeface="Open Sans"/>
                <a:sym typeface="Open Sans"/>
              </a:rPr>
              <a:t> Has limited time for meal prep and nutrition tracking</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How Your App Helps:</a:t>
            </a:r>
            <a:r>
              <a:rPr b="0" i="0" lang="en" sz="1800" u="none" cap="none" strike="noStrike">
                <a:solidFill>
                  <a:schemeClr val="dk1"/>
                </a:solidFill>
                <a:latin typeface="Open Sans"/>
                <a:ea typeface="Open Sans"/>
                <a:cs typeface="Open Sans"/>
                <a:sym typeface="Open Sans"/>
              </a:rPr>
              <a:t> FreshLens easily fits in busy lifestyle, it's designed for healthy eating with quick scan</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pic>
        <p:nvPicPr>
          <p:cNvPr id="213" name="Google Shape;213;p35"/>
          <p:cNvPicPr preferRelativeResize="0"/>
          <p:nvPr/>
        </p:nvPicPr>
        <p:blipFill rotWithShape="1">
          <a:blip r:embed="rId3">
            <a:alphaModFix/>
          </a:blip>
          <a:srcRect b="0" l="0" r="0" t="0"/>
          <a:stretch/>
        </p:blipFill>
        <p:spPr>
          <a:xfrm>
            <a:off x="398925" y="1490400"/>
            <a:ext cx="2256875" cy="187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PERSONAS</a:t>
            </a:r>
            <a:endParaRPr/>
          </a:p>
        </p:txBody>
      </p:sp>
      <p:sp>
        <p:nvSpPr>
          <p:cNvPr id="219" name="Google Shape;219;p36"/>
          <p:cNvSpPr txBox="1"/>
          <p:nvPr/>
        </p:nvSpPr>
        <p:spPr>
          <a:xfrm>
            <a:off x="3115225" y="1311100"/>
            <a:ext cx="5580600" cy="3473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Name:</a:t>
            </a:r>
            <a:r>
              <a:rPr b="0" i="0" lang="en" sz="1800" u="none" cap="none" strike="noStrike">
                <a:solidFill>
                  <a:schemeClr val="dk1"/>
                </a:solidFill>
                <a:latin typeface="Open Sans"/>
                <a:ea typeface="Open Sans"/>
                <a:cs typeface="Open Sans"/>
                <a:sym typeface="Open Sans"/>
              </a:rPr>
              <a:t> Jordon</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Age: </a:t>
            </a:r>
            <a:r>
              <a:rPr b="0" i="0" lang="en" sz="1800" u="none" cap="none" strike="noStrike">
                <a:solidFill>
                  <a:schemeClr val="dk1"/>
                </a:solidFill>
                <a:latin typeface="Open Sans"/>
                <a:ea typeface="Open Sans"/>
                <a:cs typeface="Open Sans"/>
                <a:sym typeface="Open Sans"/>
              </a:rPr>
              <a:t>26</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Occupation:</a:t>
            </a:r>
            <a:r>
              <a:rPr b="0" i="0" lang="en" sz="1800" u="none" cap="none" strike="noStrike">
                <a:solidFill>
                  <a:schemeClr val="dk1"/>
                </a:solidFill>
                <a:latin typeface="Open Sans"/>
                <a:ea typeface="Open Sans"/>
                <a:cs typeface="Open Sans"/>
                <a:sym typeface="Open Sans"/>
              </a:rPr>
              <a:t> Personal Trainer</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Interests:</a:t>
            </a:r>
            <a:r>
              <a:rPr b="0" i="0" lang="en" sz="1800" u="none" cap="none" strike="noStrike">
                <a:solidFill>
                  <a:schemeClr val="dk1"/>
                </a:solidFill>
                <a:latin typeface="Open Sans"/>
                <a:ea typeface="Open Sans"/>
                <a:cs typeface="Open Sans"/>
                <a:sym typeface="Open Sans"/>
              </a:rPr>
              <a:t> Gym workouts, sports nutrition, bodybuilding</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Goals:</a:t>
            </a:r>
            <a:r>
              <a:rPr b="0" i="0" lang="en" sz="1800" u="none" cap="none" strike="noStrike">
                <a:solidFill>
                  <a:schemeClr val="dk1"/>
                </a:solidFill>
                <a:latin typeface="Open Sans"/>
                <a:ea typeface="Open Sans"/>
                <a:cs typeface="Open Sans"/>
                <a:sym typeface="Open Sans"/>
              </a:rPr>
              <a:t> Optimize diet for muscle gain and performance</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Challenges:</a:t>
            </a:r>
            <a:r>
              <a:rPr b="0" i="0" lang="en" sz="1800" u="none" cap="none" strike="noStrike">
                <a:solidFill>
                  <a:schemeClr val="dk1"/>
                </a:solidFill>
                <a:latin typeface="Open Sans"/>
                <a:ea typeface="Open Sans"/>
                <a:cs typeface="Open Sans"/>
                <a:sym typeface="Open Sans"/>
              </a:rPr>
              <a:t> Needs precise macro and micro intake from natural foods</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How Your App Helps:</a:t>
            </a:r>
            <a:r>
              <a:rPr b="0" i="0" lang="en" sz="1800" u="none" cap="none" strike="noStrike">
                <a:solidFill>
                  <a:schemeClr val="dk1"/>
                </a:solidFill>
                <a:latin typeface="Open Sans"/>
                <a:ea typeface="Open Sans"/>
                <a:cs typeface="Open Sans"/>
                <a:sym typeface="Open Sans"/>
              </a:rPr>
              <a:t> FreshLens helps in tracking nutritional values, enhancing his meal planning.</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pic>
        <p:nvPicPr>
          <p:cNvPr id="220" name="Google Shape;220;p36"/>
          <p:cNvPicPr preferRelativeResize="0"/>
          <p:nvPr/>
        </p:nvPicPr>
        <p:blipFill rotWithShape="1">
          <a:blip r:embed="rId3">
            <a:alphaModFix/>
          </a:blip>
          <a:srcRect b="0" l="0" r="0" t="0"/>
          <a:stretch/>
        </p:blipFill>
        <p:spPr>
          <a:xfrm>
            <a:off x="311700" y="1311100"/>
            <a:ext cx="2810425" cy="28076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Minimum Viable Product (MVP)</a:t>
            </a:r>
            <a:endParaRPr/>
          </a:p>
        </p:txBody>
      </p:sp>
      <p:sp>
        <p:nvSpPr>
          <p:cNvPr id="226" name="Google Shape;226;p3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387350" lvl="0" marL="457200" rtl="0" algn="l">
              <a:spcBef>
                <a:spcPts val="1200"/>
              </a:spcBef>
              <a:spcAft>
                <a:spcPts val="0"/>
              </a:spcAft>
              <a:buSzPts val="2500"/>
              <a:buChar char="●"/>
            </a:pPr>
            <a:r>
              <a:rPr b="1" lang="en">
                <a:latin typeface="Economica"/>
                <a:ea typeface="Economica"/>
                <a:cs typeface="Economica"/>
                <a:sym typeface="Economica"/>
              </a:rPr>
              <a:t>Photo Food Logging:</a:t>
            </a:r>
            <a:r>
              <a:rPr lang="en">
                <a:latin typeface="Economica"/>
                <a:ea typeface="Economica"/>
                <a:cs typeface="Economica"/>
                <a:sym typeface="Economica"/>
              </a:rPr>
              <a:t> Effortless food tracking with AI-powered photo recognition. No manual entry required.</a:t>
            </a:r>
            <a:endParaRPr>
              <a:latin typeface="Economica"/>
              <a:ea typeface="Economica"/>
              <a:cs typeface="Economica"/>
              <a:sym typeface="Economica"/>
            </a:endParaRPr>
          </a:p>
          <a:p>
            <a:pPr indent="-387350" lvl="0" marL="457200" rtl="0" algn="l">
              <a:spcBef>
                <a:spcPts val="0"/>
              </a:spcBef>
              <a:spcAft>
                <a:spcPts val="0"/>
              </a:spcAft>
              <a:buSzPts val="2500"/>
              <a:buChar char="●"/>
            </a:pPr>
            <a:r>
              <a:rPr b="1" lang="en">
                <a:latin typeface="Economica"/>
                <a:ea typeface="Economica"/>
                <a:cs typeface="Economica"/>
                <a:sym typeface="Economica"/>
              </a:rPr>
              <a:t>Intuitive Design: </a:t>
            </a:r>
            <a:r>
              <a:rPr lang="en">
                <a:latin typeface="Economica"/>
                <a:ea typeface="Economica"/>
                <a:cs typeface="Economica"/>
                <a:sym typeface="Economica"/>
              </a:rPr>
              <a:t>Clean, modern UI for seamless dietary monitoring. Delightful user experience.</a:t>
            </a:r>
            <a:endParaRPr>
              <a:latin typeface="Economica"/>
              <a:ea typeface="Economica"/>
              <a:cs typeface="Economica"/>
              <a:sym typeface="Economica"/>
            </a:endParaRPr>
          </a:p>
          <a:p>
            <a:pPr indent="-387350" lvl="0" marL="457200" rtl="0" algn="l">
              <a:spcBef>
                <a:spcPts val="0"/>
              </a:spcBef>
              <a:spcAft>
                <a:spcPts val="0"/>
              </a:spcAft>
              <a:buSzPts val="2500"/>
              <a:buChar char="●"/>
            </a:pPr>
            <a:r>
              <a:rPr b="1" lang="en">
                <a:latin typeface="Economica"/>
                <a:ea typeface="Economica"/>
                <a:cs typeface="Economica"/>
                <a:sym typeface="Economica"/>
              </a:rPr>
              <a:t>Nutritional Insights:</a:t>
            </a:r>
            <a:r>
              <a:rPr lang="en">
                <a:latin typeface="Economica"/>
                <a:ea typeface="Economica"/>
                <a:cs typeface="Economica"/>
                <a:sym typeface="Economica"/>
              </a:rPr>
              <a:t> Detailed breakdown of nutrients, macros, and calories for informed diet choices.</a:t>
            </a:r>
            <a:endParaRPr>
              <a:latin typeface="Economica"/>
              <a:ea typeface="Economica"/>
              <a:cs typeface="Economica"/>
              <a:sym typeface="Economica"/>
            </a:endParaRPr>
          </a:p>
          <a:p>
            <a:pPr indent="-387350" lvl="0" marL="457200" rtl="0" algn="l">
              <a:spcBef>
                <a:spcPts val="0"/>
              </a:spcBef>
              <a:spcAft>
                <a:spcPts val="0"/>
              </a:spcAft>
              <a:buSzPts val="2500"/>
              <a:buChar char="●"/>
            </a:pPr>
            <a:r>
              <a:rPr b="1" lang="en">
                <a:latin typeface="Economica"/>
                <a:ea typeface="Economica"/>
                <a:cs typeface="Economica"/>
                <a:sym typeface="Economica"/>
              </a:rPr>
              <a:t>Secure Profiles:</a:t>
            </a:r>
            <a:r>
              <a:rPr lang="en">
                <a:latin typeface="Economica"/>
                <a:ea typeface="Economica"/>
                <a:cs typeface="Economica"/>
                <a:sym typeface="Economica"/>
              </a:rPr>
              <a:t> Robust authentication for personalized accounts and data privacy.</a:t>
            </a:r>
            <a:endParaRPr>
              <a:latin typeface="Economica"/>
              <a:ea typeface="Economica"/>
              <a:cs typeface="Economica"/>
              <a:sym typeface="Economica"/>
            </a:endParaRPr>
          </a:p>
          <a:p>
            <a:pPr indent="-387350" lvl="0" marL="457200" rtl="0" algn="l">
              <a:spcBef>
                <a:spcPts val="0"/>
              </a:spcBef>
              <a:spcAft>
                <a:spcPts val="0"/>
              </a:spcAft>
              <a:buSzPts val="2500"/>
              <a:buChar char="●"/>
            </a:pPr>
            <a:r>
              <a:rPr b="1" lang="en">
                <a:latin typeface="Economica"/>
                <a:ea typeface="Economica"/>
                <a:cs typeface="Economica"/>
                <a:sym typeface="Economica"/>
              </a:rPr>
              <a:t>Customizable Plans:</a:t>
            </a:r>
            <a:r>
              <a:rPr lang="en">
                <a:latin typeface="Economica"/>
                <a:ea typeface="Economica"/>
                <a:cs typeface="Economica"/>
                <a:sym typeface="Economica"/>
              </a:rPr>
              <a:t> Tailored profiles for dietary preferences, restrictions, and goals.</a:t>
            </a:r>
            <a:endParaRPr>
              <a:latin typeface="Economica"/>
              <a:ea typeface="Economica"/>
              <a:cs typeface="Economica"/>
              <a:sym typeface="Economica"/>
            </a:endParaRPr>
          </a:p>
          <a:p>
            <a:pPr indent="-387350" lvl="0" marL="457200" rtl="0" algn="l">
              <a:spcBef>
                <a:spcPts val="0"/>
              </a:spcBef>
              <a:spcAft>
                <a:spcPts val="0"/>
              </a:spcAft>
              <a:buSzPts val="2500"/>
              <a:buChar char="●"/>
            </a:pPr>
            <a:r>
              <a:rPr b="1" lang="en">
                <a:latin typeface="Economica"/>
                <a:ea typeface="Economica"/>
                <a:cs typeface="Economica"/>
                <a:sym typeface="Economica"/>
              </a:rPr>
              <a:t>Weekly Analytics:</a:t>
            </a:r>
            <a:r>
              <a:rPr lang="en">
                <a:latin typeface="Economica"/>
                <a:ea typeface="Economica"/>
                <a:cs typeface="Economica"/>
                <a:sym typeface="Economica"/>
              </a:rPr>
              <a:t> Comprehensive weekly reports for diet pattern analysis and progress tracking.</a:t>
            </a:r>
            <a:endParaRPr sz="2500">
              <a:latin typeface="Economica"/>
              <a:ea typeface="Economica"/>
              <a:cs typeface="Economica"/>
              <a:sym typeface="Economica"/>
            </a:endParaRPr>
          </a:p>
          <a:p>
            <a:pPr indent="0" lvl="0" marL="0" rtl="0" algn="l">
              <a:lnSpc>
                <a:spcPct val="115000"/>
              </a:lnSpc>
              <a:spcBef>
                <a:spcPts val="1200"/>
              </a:spcBef>
              <a:spcAft>
                <a:spcPts val="0"/>
              </a:spcAft>
              <a:buSzPts val="1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Technologies - Frontend</a:t>
            </a:r>
            <a:endParaRPr/>
          </a:p>
        </p:txBody>
      </p:sp>
      <p:pic>
        <p:nvPicPr>
          <p:cNvPr id="232" name="Google Shape;232;p38"/>
          <p:cNvPicPr preferRelativeResize="0"/>
          <p:nvPr/>
        </p:nvPicPr>
        <p:blipFill rotWithShape="1">
          <a:blip r:embed="rId3">
            <a:alphaModFix/>
          </a:blip>
          <a:srcRect b="0" l="0" r="0" t="0"/>
          <a:stretch/>
        </p:blipFill>
        <p:spPr>
          <a:xfrm>
            <a:off x="424500" y="1485625"/>
            <a:ext cx="1918275" cy="1538000"/>
          </a:xfrm>
          <a:prstGeom prst="rect">
            <a:avLst/>
          </a:prstGeom>
          <a:noFill/>
          <a:ln>
            <a:noFill/>
          </a:ln>
        </p:spPr>
      </p:pic>
      <p:pic>
        <p:nvPicPr>
          <p:cNvPr id="233" name="Google Shape;233;p38"/>
          <p:cNvPicPr preferRelativeResize="0"/>
          <p:nvPr/>
        </p:nvPicPr>
        <p:blipFill rotWithShape="1">
          <a:blip r:embed="rId4">
            <a:alphaModFix/>
          </a:blip>
          <a:srcRect b="0" l="0" r="0" t="0"/>
          <a:stretch/>
        </p:blipFill>
        <p:spPr>
          <a:xfrm>
            <a:off x="424500" y="3081800"/>
            <a:ext cx="1808850" cy="1808850"/>
          </a:xfrm>
          <a:prstGeom prst="rect">
            <a:avLst/>
          </a:prstGeom>
          <a:noFill/>
          <a:ln>
            <a:noFill/>
          </a:ln>
        </p:spPr>
      </p:pic>
      <p:sp>
        <p:nvSpPr>
          <p:cNvPr id="234" name="Google Shape;234;p38"/>
          <p:cNvSpPr txBox="1"/>
          <p:nvPr/>
        </p:nvSpPr>
        <p:spPr>
          <a:xfrm>
            <a:off x="3756100" y="1861125"/>
            <a:ext cx="4365300" cy="17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We will be using React native expo for developing UI for the mobile application and expo is wrapper around react native and it makes prototyping faster.</a:t>
            </a:r>
            <a:endParaRPr b="0" i="0" sz="1800" u="none" cap="none" strike="noStrike">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Technologies - Backend</a:t>
            </a:r>
            <a:endParaRPr/>
          </a:p>
        </p:txBody>
      </p:sp>
      <p:sp>
        <p:nvSpPr>
          <p:cNvPr id="240" name="Google Shape;240;p39"/>
          <p:cNvSpPr txBox="1"/>
          <p:nvPr/>
        </p:nvSpPr>
        <p:spPr>
          <a:xfrm>
            <a:off x="4778700" y="2413825"/>
            <a:ext cx="4365300" cy="17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We will be using node js and fastapi for backend and mongodb as database and its nosql database and even firebase for Authentication and storing images using firebase cloud storage.</a:t>
            </a:r>
            <a:endParaRPr b="0" i="0" sz="1800" u="none" cap="none" strike="noStrike">
              <a:solidFill>
                <a:schemeClr val="dk1"/>
              </a:solidFill>
              <a:latin typeface="Open Sans"/>
              <a:ea typeface="Open Sans"/>
              <a:cs typeface="Open Sans"/>
              <a:sym typeface="Open Sans"/>
            </a:endParaRPr>
          </a:p>
        </p:txBody>
      </p:sp>
      <p:pic>
        <p:nvPicPr>
          <p:cNvPr id="241" name="Google Shape;241;p39"/>
          <p:cNvPicPr preferRelativeResize="0"/>
          <p:nvPr/>
        </p:nvPicPr>
        <p:blipFill rotWithShape="1">
          <a:blip r:embed="rId3">
            <a:alphaModFix/>
          </a:blip>
          <a:srcRect b="0" l="0" r="0" t="0"/>
          <a:stretch/>
        </p:blipFill>
        <p:spPr>
          <a:xfrm>
            <a:off x="401925" y="1391688"/>
            <a:ext cx="2065300" cy="1266601"/>
          </a:xfrm>
          <a:prstGeom prst="rect">
            <a:avLst/>
          </a:prstGeom>
          <a:noFill/>
          <a:ln>
            <a:noFill/>
          </a:ln>
        </p:spPr>
      </p:pic>
      <p:pic>
        <p:nvPicPr>
          <p:cNvPr id="242" name="Google Shape;242;p39"/>
          <p:cNvPicPr preferRelativeResize="0"/>
          <p:nvPr/>
        </p:nvPicPr>
        <p:blipFill rotWithShape="1">
          <a:blip r:embed="rId4">
            <a:alphaModFix/>
          </a:blip>
          <a:srcRect b="0" l="0" r="0" t="0"/>
          <a:stretch/>
        </p:blipFill>
        <p:spPr>
          <a:xfrm>
            <a:off x="555525" y="2902750"/>
            <a:ext cx="1501650" cy="1486152"/>
          </a:xfrm>
          <a:prstGeom prst="rect">
            <a:avLst/>
          </a:prstGeom>
          <a:noFill/>
          <a:ln>
            <a:noFill/>
          </a:ln>
        </p:spPr>
      </p:pic>
      <p:pic>
        <p:nvPicPr>
          <p:cNvPr id="243" name="Google Shape;243;p39"/>
          <p:cNvPicPr preferRelativeResize="0"/>
          <p:nvPr/>
        </p:nvPicPr>
        <p:blipFill rotWithShape="1">
          <a:blip r:embed="rId5">
            <a:alphaModFix/>
          </a:blip>
          <a:srcRect b="0" l="0" r="0" t="0"/>
          <a:stretch/>
        </p:blipFill>
        <p:spPr>
          <a:xfrm>
            <a:off x="2808188" y="2895625"/>
            <a:ext cx="1326123" cy="1500390"/>
          </a:xfrm>
          <a:prstGeom prst="rect">
            <a:avLst/>
          </a:prstGeom>
          <a:noFill/>
          <a:ln>
            <a:noFill/>
          </a:ln>
        </p:spPr>
      </p:pic>
      <p:pic>
        <p:nvPicPr>
          <p:cNvPr id="244" name="Google Shape;244;p39"/>
          <p:cNvPicPr preferRelativeResize="0"/>
          <p:nvPr/>
        </p:nvPicPr>
        <p:blipFill rotWithShape="1">
          <a:blip r:embed="rId6">
            <a:alphaModFix/>
          </a:blip>
          <a:srcRect b="0" l="0" r="0" t="0"/>
          <a:stretch/>
        </p:blipFill>
        <p:spPr>
          <a:xfrm>
            <a:off x="2597050" y="1147225"/>
            <a:ext cx="1748398" cy="17483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Technologies - Machine Learning</a:t>
            </a:r>
            <a:endParaRPr/>
          </a:p>
        </p:txBody>
      </p:sp>
      <p:sp>
        <p:nvSpPr>
          <p:cNvPr id="250" name="Google Shape;250;p40"/>
          <p:cNvSpPr txBox="1"/>
          <p:nvPr/>
        </p:nvSpPr>
        <p:spPr>
          <a:xfrm>
            <a:off x="3887600" y="1697550"/>
            <a:ext cx="4365300" cy="17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We will be using tensorflow to perform machine learning tasking and tensorflow is deep learning framework and it will be used for implementing CNN algorithm.</a:t>
            </a:r>
            <a:endParaRPr b="0" i="0" sz="1800" u="none" cap="none" strike="noStrike">
              <a:solidFill>
                <a:schemeClr val="dk1"/>
              </a:solidFill>
              <a:latin typeface="Open Sans"/>
              <a:ea typeface="Open Sans"/>
              <a:cs typeface="Open Sans"/>
              <a:sym typeface="Open Sans"/>
            </a:endParaRPr>
          </a:p>
        </p:txBody>
      </p:sp>
      <p:pic>
        <p:nvPicPr>
          <p:cNvPr id="251" name="Google Shape;251;p40"/>
          <p:cNvPicPr preferRelativeResize="0"/>
          <p:nvPr/>
        </p:nvPicPr>
        <p:blipFill rotWithShape="1">
          <a:blip r:embed="rId3">
            <a:alphaModFix/>
          </a:blip>
          <a:srcRect b="0" l="0" r="0" t="0"/>
          <a:stretch/>
        </p:blipFill>
        <p:spPr>
          <a:xfrm>
            <a:off x="466776" y="1302925"/>
            <a:ext cx="1501652" cy="16101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TECH STACK</a:t>
            </a:r>
            <a:endParaRPr/>
          </a:p>
        </p:txBody>
      </p:sp>
      <p:pic>
        <p:nvPicPr>
          <p:cNvPr id="257" name="Google Shape;257;p41"/>
          <p:cNvPicPr preferRelativeResize="0"/>
          <p:nvPr/>
        </p:nvPicPr>
        <p:blipFill rotWithShape="1">
          <a:blip r:embed="rId3">
            <a:alphaModFix/>
          </a:blip>
          <a:srcRect b="0" l="0" r="0" t="0"/>
          <a:stretch/>
        </p:blipFill>
        <p:spPr>
          <a:xfrm>
            <a:off x="394850" y="1402062"/>
            <a:ext cx="2153477" cy="1079449"/>
          </a:xfrm>
          <a:prstGeom prst="rect">
            <a:avLst/>
          </a:prstGeom>
          <a:noFill/>
          <a:ln>
            <a:noFill/>
          </a:ln>
        </p:spPr>
      </p:pic>
      <p:sp>
        <p:nvSpPr>
          <p:cNvPr id="258" name="Google Shape;258;p41"/>
          <p:cNvSpPr txBox="1"/>
          <p:nvPr/>
        </p:nvSpPr>
        <p:spPr>
          <a:xfrm>
            <a:off x="4353925" y="1206925"/>
            <a:ext cx="3654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Figma is used for designing of the application and sharing the application ideas on how it should look like.</a:t>
            </a:r>
            <a:endParaRPr b="0" i="0" sz="1800" u="none" cap="none" strike="noStrike">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Machine Learning Algorithm</a:t>
            </a:r>
            <a:endParaRPr/>
          </a:p>
        </p:txBody>
      </p:sp>
      <p:sp>
        <p:nvSpPr>
          <p:cNvPr id="264" name="Google Shape;264;p42"/>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CNN Architecture Algorithm .</a:t>
            </a:r>
            <a:endParaRPr/>
          </a:p>
          <a:p>
            <a:pPr indent="-342900" lvl="0" marL="457200" rtl="0" algn="l">
              <a:lnSpc>
                <a:spcPct val="115000"/>
              </a:lnSpc>
              <a:spcBef>
                <a:spcPts val="0"/>
              </a:spcBef>
              <a:spcAft>
                <a:spcPts val="0"/>
              </a:spcAft>
              <a:buSzPts val="1800"/>
              <a:buChar char="●"/>
            </a:pPr>
            <a:r>
              <a:rPr lang="en"/>
              <a:t>In CNN Algorithm. we use DenseNet121.</a:t>
            </a:r>
            <a:endParaRPr/>
          </a:p>
          <a:p>
            <a:pPr indent="-342900" lvl="0" marL="457200" rtl="0" algn="l">
              <a:lnSpc>
                <a:spcPct val="115000"/>
              </a:lnSpc>
              <a:spcBef>
                <a:spcPts val="0"/>
              </a:spcBef>
              <a:spcAft>
                <a:spcPts val="0"/>
              </a:spcAft>
              <a:buSzPts val="1800"/>
              <a:buChar char="●"/>
            </a:pPr>
            <a:r>
              <a:rPr lang="en"/>
              <a:t>The DenseNet model is trained using fruits and vegetables dataset. Due to its efficiency and high accuracy, DenseNet model effectively learns from the data and accurately identifies objects.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Conceptual Architecture Diagram</a:t>
            </a:r>
            <a:endParaRPr/>
          </a:p>
        </p:txBody>
      </p:sp>
      <p:pic>
        <p:nvPicPr>
          <p:cNvPr id="270" name="Google Shape;270;p43"/>
          <p:cNvPicPr preferRelativeResize="0"/>
          <p:nvPr/>
        </p:nvPicPr>
        <p:blipFill rotWithShape="1">
          <a:blip r:embed="rId3">
            <a:alphaModFix/>
          </a:blip>
          <a:srcRect b="0" l="0" r="0" t="0"/>
          <a:stretch/>
        </p:blipFill>
        <p:spPr>
          <a:xfrm>
            <a:off x="311700" y="1147225"/>
            <a:ext cx="8520602" cy="37693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AGENDA</a:t>
            </a:r>
            <a:endParaRPr/>
          </a:p>
        </p:txBody>
      </p:sp>
      <p:sp>
        <p:nvSpPr>
          <p:cNvPr id="144" name="Google Shape;144;p26"/>
          <p:cNvSpPr txBox="1"/>
          <p:nvPr>
            <p:ph idx="1" type="body"/>
          </p:nvPr>
        </p:nvSpPr>
        <p:spPr>
          <a:xfrm>
            <a:off x="311700" y="1032850"/>
            <a:ext cx="8520600" cy="3546300"/>
          </a:xfrm>
          <a:prstGeom prst="rect">
            <a:avLst/>
          </a:prstGeom>
          <a:noFill/>
          <a:ln>
            <a:noFill/>
          </a:ln>
        </p:spPr>
        <p:txBody>
          <a:bodyPr anchorCtr="0" anchor="t" bIns="91425" lIns="91425" spcFirstLastPara="1" rIns="91425" wrap="square" tIns="91425">
            <a:normAutofit lnSpcReduction="20000"/>
          </a:bodyPr>
          <a:lstStyle/>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Project Review</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Team members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MVP</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Technologies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Algorithms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Diagrams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Sprint 3 recap</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Product and Sprint 4 Backlog</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Sprint 2 and Sprint 3 summary and burndown chart</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Metrics</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Retrospective</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Project demo</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Github </a:t>
            </a:r>
            <a:endParaRPr sz="1600">
              <a:latin typeface="Economica"/>
              <a:ea typeface="Economica"/>
              <a:cs typeface="Economica"/>
              <a:sym typeface="Economica"/>
            </a:endParaRPr>
          </a:p>
          <a:p>
            <a:pPr indent="-330200" lvl="0" marL="457200" rtl="0" algn="l">
              <a:lnSpc>
                <a:spcPct val="115000"/>
              </a:lnSpc>
              <a:spcBef>
                <a:spcPts val="0"/>
              </a:spcBef>
              <a:spcAft>
                <a:spcPts val="0"/>
              </a:spcAft>
              <a:buSzPts val="1600"/>
              <a:buFont typeface="Economica"/>
              <a:buChar char="●"/>
            </a:pPr>
            <a:r>
              <a:rPr lang="en" sz="1600">
                <a:latin typeface="Economica"/>
                <a:ea typeface="Economica"/>
                <a:cs typeface="Economica"/>
                <a:sym typeface="Economica"/>
              </a:rPr>
              <a:t>App demo</a:t>
            </a:r>
            <a:endParaRPr sz="1600">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Class Diagram</a:t>
            </a:r>
            <a:endParaRPr/>
          </a:p>
        </p:txBody>
      </p:sp>
      <p:pic>
        <p:nvPicPr>
          <p:cNvPr id="276" name="Google Shape;276;p44"/>
          <p:cNvPicPr preferRelativeResize="0"/>
          <p:nvPr/>
        </p:nvPicPr>
        <p:blipFill rotWithShape="1">
          <a:blip r:embed="rId3">
            <a:alphaModFix/>
          </a:blip>
          <a:srcRect b="0" l="0" r="0" t="0"/>
          <a:stretch/>
        </p:blipFill>
        <p:spPr>
          <a:xfrm>
            <a:off x="2284225" y="1198125"/>
            <a:ext cx="4096567" cy="3691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Sequence Diagram</a:t>
            </a:r>
            <a:endParaRPr/>
          </a:p>
        </p:txBody>
      </p:sp>
      <p:pic>
        <p:nvPicPr>
          <p:cNvPr id="282" name="Google Shape;282;p45"/>
          <p:cNvPicPr preferRelativeResize="0"/>
          <p:nvPr/>
        </p:nvPicPr>
        <p:blipFill rotWithShape="1">
          <a:blip r:embed="rId3">
            <a:alphaModFix/>
          </a:blip>
          <a:srcRect b="0" l="0" r="0" t="0"/>
          <a:stretch/>
        </p:blipFill>
        <p:spPr>
          <a:xfrm>
            <a:off x="431725" y="1147225"/>
            <a:ext cx="8280550" cy="3691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Entity Relationship Diagram</a:t>
            </a:r>
            <a:endParaRPr/>
          </a:p>
        </p:txBody>
      </p:sp>
      <p:pic>
        <p:nvPicPr>
          <p:cNvPr id="288" name="Google Shape;288;p46"/>
          <p:cNvPicPr preferRelativeResize="0"/>
          <p:nvPr/>
        </p:nvPicPr>
        <p:blipFill rotWithShape="1">
          <a:blip r:embed="rId3">
            <a:alphaModFix/>
          </a:blip>
          <a:srcRect b="0" l="0" r="0" t="0"/>
          <a:stretch/>
        </p:blipFill>
        <p:spPr>
          <a:xfrm>
            <a:off x="1844350" y="1147225"/>
            <a:ext cx="4920253" cy="369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State diagram</a:t>
            </a:r>
            <a:endParaRPr/>
          </a:p>
        </p:txBody>
      </p:sp>
      <p:pic>
        <p:nvPicPr>
          <p:cNvPr id="294" name="Google Shape;294;p47"/>
          <p:cNvPicPr preferRelativeResize="0"/>
          <p:nvPr/>
        </p:nvPicPr>
        <p:blipFill rotWithShape="1">
          <a:blip r:embed="rId3">
            <a:alphaModFix/>
          </a:blip>
          <a:srcRect b="0" l="0" r="0" t="0"/>
          <a:stretch/>
        </p:blipFill>
        <p:spPr>
          <a:xfrm>
            <a:off x="1054750" y="1147225"/>
            <a:ext cx="7433769" cy="36914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Context Diagram</a:t>
            </a:r>
            <a:endParaRPr/>
          </a:p>
        </p:txBody>
      </p:sp>
      <p:pic>
        <p:nvPicPr>
          <p:cNvPr id="300" name="Google Shape;300;p48"/>
          <p:cNvPicPr preferRelativeResize="0"/>
          <p:nvPr/>
        </p:nvPicPr>
        <p:blipFill rotWithShape="1">
          <a:blip r:embed="rId3">
            <a:alphaModFix/>
          </a:blip>
          <a:srcRect b="0" l="0" r="0" t="0"/>
          <a:stretch/>
        </p:blipFill>
        <p:spPr>
          <a:xfrm>
            <a:off x="152400" y="1231950"/>
            <a:ext cx="8839204" cy="34226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Sprint 3 Recap</a:t>
            </a:r>
            <a:endParaRPr/>
          </a:p>
        </p:txBody>
      </p:sp>
      <p:sp>
        <p:nvSpPr>
          <p:cNvPr id="306" name="Google Shape;306;p4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Image </a:t>
            </a:r>
            <a:r>
              <a:rPr lang="en"/>
              <a:t>recognition</a:t>
            </a:r>
            <a:r>
              <a:rPr lang="en"/>
              <a:t> and identify the image.</a:t>
            </a:r>
            <a:endParaRPr/>
          </a:p>
          <a:p>
            <a:pPr indent="-342900" lvl="0" marL="457200" rtl="0" algn="l">
              <a:lnSpc>
                <a:spcPct val="115000"/>
              </a:lnSpc>
              <a:spcBef>
                <a:spcPts val="0"/>
              </a:spcBef>
              <a:spcAft>
                <a:spcPts val="0"/>
              </a:spcAft>
              <a:buSzPts val="1800"/>
              <a:buChar char="●"/>
            </a:pPr>
            <a:r>
              <a:rPr lang="en"/>
              <a:t>Integration with the API for getting </a:t>
            </a:r>
            <a:r>
              <a:rPr lang="en"/>
              <a:t>nutritional data</a:t>
            </a:r>
            <a:endParaRPr/>
          </a:p>
          <a:p>
            <a:pPr indent="-342900" lvl="0" marL="457200" rtl="0" algn="l">
              <a:lnSpc>
                <a:spcPct val="115000"/>
              </a:lnSpc>
              <a:spcBef>
                <a:spcPts val="0"/>
              </a:spcBef>
              <a:spcAft>
                <a:spcPts val="0"/>
              </a:spcAft>
              <a:buSzPts val="1800"/>
              <a:buChar char="●"/>
            </a:pPr>
            <a:r>
              <a:rPr lang="en"/>
              <a:t>Saving the data in favorites screen</a:t>
            </a:r>
            <a:endParaRPr/>
          </a:p>
          <a:p>
            <a:pPr indent="-342900" lvl="0" marL="457200" rtl="0" algn="l">
              <a:lnSpc>
                <a:spcPct val="115000"/>
              </a:lnSpc>
              <a:spcBef>
                <a:spcPts val="0"/>
              </a:spcBef>
              <a:spcAft>
                <a:spcPts val="0"/>
              </a:spcAft>
              <a:buSzPts val="1800"/>
              <a:buChar char="●"/>
            </a:pPr>
            <a:r>
              <a:rPr lang="en"/>
              <a:t>Database created and stored</a:t>
            </a:r>
            <a:endParaRPr/>
          </a:p>
          <a:p>
            <a:pPr indent="-342900" lvl="0" marL="457200" rtl="0" algn="l">
              <a:lnSpc>
                <a:spcPct val="115000"/>
              </a:lnSpc>
              <a:spcBef>
                <a:spcPts val="0"/>
              </a:spcBef>
              <a:spcAft>
                <a:spcPts val="0"/>
              </a:spcAft>
              <a:buSzPts val="1800"/>
              <a:buChar char="●"/>
            </a:pPr>
            <a:r>
              <a:rPr lang="en"/>
              <a:t>23 Points</a:t>
            </a:r>
            <a:endParaRPr/>
          </a:p>
          <a:p>
            <a:pPr indent="-342900" lvl="0" marL="457200" rtl="0" algn="l">
              <a:lnSpc>
                <a:spcPct val="115000"/>
              </a:lnSpc>
              <a:spcBef>
                <a:spcPts val="0"/>
              </a:spcBef>
              <a:spcAft>
                <a:spcPts val="0"/>
              </a:spcAft>
              <a:buSzPts val="1800"/>
              <a:buChar char="●"/>
            </a:pPr>
            <a:r>
              <a:rPr lang="en"/>
              <a:t>100% completed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aphicFrame>
        <p:nvGraphicFramePr>
          <p:cNvPr id="311" name="Google Shape;311;p50"/>
          <p:cNvGraphicFramePr/>
          <p:nvPr/>
        </p:nvGraphicFramePr>
        <p:xfrm>
          <a:off x="147800" y="412825"/>
          <a:ext cx="3000000" cy="3000000"/>
        </p:xfrm>
        <a:graphic>
          <a:graphicData uri="http://schemas.openxmlformats.org/drawingml/2006/table">
            <a:tbl>
              <a:tblPr>
                <a:noFill/>
                <a:tableStyleId>{04A1906B-8124-4478-902F-AFA2BCAE4AD1}</a:tableStyleId>
              </a:tblPr>
              <a:tblGrid>
                <a:gridCol w="1103150"/>
                <a:gridCol w="1921850"/>
                <a:gridCol w="4972475"/>
                <a:gridCol w="800300"/>
              </a:tblGrid>
              <a:tr h="336075">
                <a:tc>
                  <a:txBody>
                    <a:bodyPr/>
                    <a:lstStyle/>
                    <a:p>
                      <a:pPr indent="0" lvl="0" marL="0" rtl="0" algn="ctr">
                        <a:spcBef>
                          <a:spcPts val="0"/>
                        </a:spcBef>
                        <a:spcAft>
                          <a:spcPts val="0"/>
                        </a:spcAft>
                        <a:buNone/>
                      </a:pPr>
                      <a:r>
                        <a:rPr b="1" lang="en" sz="1000">
                          <a:solidFill>
                            <a:srgbClr val="FFFFFF"/>
                          </a:solidFill>
                        </a:rPr>
                        <a:t>S.no</a:t>
                      </a:r>
                      <a:endParaRPr b="1" sz="1000">
                        <a:solidFill>
                          <a:srgbClr val="FFFFFF"/>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rgbClr val="073763"/>
                        </a:gs>
                        <a:gs pos="100000">
                          <a:srgbClr val="4B595F"/>
                        </a:gs>
                      </a:gsLst>
                      <a:path path="circle">
                        <a:fillToRect b="50%" l="50%" r="50%" t="50%"/>
                      </a:path>
                      <a:tileRect/>
                    </a:gradFill>
                  </a:tcPr>
                </a:tc>
                <a:tc>
                  <a:txBody>
                    <a:bodyPr/>
                    <a:lstStyle/>
                    <a:p>
                      <a:pPr indent="0" lvl="0" marL="0" rtl="0" algn="ctr">
                        <a:spcBef>
                          <a:spcPts val="0"/>
                        </a:spcBef>
                        <a:spcAft>
                          <a:spcPts val="0"/>
                        </a:spcAft>
                        <a:buNone/>
                      </a:pPr>
                      <a:r>
                        <a:rPr b="1" lang="en" sz="1000">
                          <a:solidFill>
                            <a:srgbClr val="FFFFFF"/>
                          </a:solidFill>
                        </a:rPr>
                        <a:t>Feature</a:t>
                      </a:r>
                      <a:endParaRPr b="1" sz="1000">
                        <a:solidFill>
                          <a:srgbClr val="FFFFFF"/>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rgbClr val="073763"/>
                        </a:gs>
                        <a:gs pos="100000">
                          <a:srgbClr val="4B595F"/>
                        </a:gs>
                      </a:gsLst>
                      <a:path path="circle">
                        <a:fillToRect b="50%" l="50%" r="50%" t="50%"/>
                      </a:path>
                      <a:tileRect/>
                    </a:gradFill>
                  </a:tcPr>
                </a:tc>
                <a:tc>
                  <a:txBody>
                    <a:bodyPr/>
                    <a:lstStyle/>
                    <a:p>
                      <a:pPr indent="0" lvl="0" marL="0" rtl="0" algn="ctr">
                        <a:spcBef>
                          <a:spcPts val="0"/>
                        </a:spcBef>
                        <a:spcAft>
                          <a:spcPts val="0"/>
                        </a:spcAft>
                        <a:buNone/>
                      </a:pPr>
                      <a:r>
                        <a:rPr b="1" lang="en" sz="1000">
                          <a:solidFill>
                            <a:srgbClr val="FFFFFF"/>
                          </a:solidFill>
                        </a:rPr>
                        <a:t>User Story</a:t>
                      </a:r>
                      <a:endParaRPr b="1" sz="1000">
                        <a:solidFill>
                          <a:srgbClr val="FFFFFF"/>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rgbClr val="073763"/>
                        </a:gs>
                        <a:gs pos="100000">
                          <a:srgbClr val="4B595F"/>
                        </a:gs>
                      </a:gsLst>
                      <a:path path="circle">
                        <a:fillToRect b="50%" l="50%" r="50%" t="50%"/>
                      </a:path>
                      <a:tileRect/>
                    </a:gradFill>
                  </a:tcPr>
                </a:tc>
                <a:tc>
                  <a:txBody>
                    <a:bodyPr/>
                    <a:lstStyle/>
                    <a:p>
                      <a:pPr indent="0" lvl="0" marL="0" rtl="0" algn="ctr">
                        <a:spcBef>
                          <a:spcPts val="0"/>
                        </a:spcBef>
                        <a:spcAft>
                          <a:spcPts val="0"/>
                        </a:spcAft>
                        <a:buNone/>
                      </a:pPr>
                      <a:r>
                        <a:rPr b="1" lang="en" sz="1000">
                          <a:solidFill>
                            <a:srgbClr val="FFFFFF"/>
                          </a:solidFill>
                        </a:rPr>
                        <a:t>Points</a:t>
                      </a:r>
                      <a:endParaRPr b="1" sz="1000">
                        <a:solidFill>
                          <a:srgbClr val="FFFFFF"/>
                        </a:solidFill>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gradFill>
                      <a:gsLst>
                        <a:gs pos="0">
                          <a:srgbClr val="073763"/>
                        </a:gs>
                        <a:gs pos="100000">
                          <a:srgbClr val="4B595F"/>
                        </a:gs>
                      </a:gsLst>
                      <a:path path="circle">
                        <a:fillToRect b="50%" l="50%" r="50%" t="50%"/>
                      </a:path>
                      <a:tileRect/>
                    </a:gradFill>
                  </a:tcPr>
                </a:tc>
              </a:tr>
              <a:tr h="336075">
                <a:tc>
                  <a:txBody>
                    <a:bodyPr/>
                    <a:lstStyle/>
                    <a:p>
                      <a:pPr indent="0" lvl="0" marL="0" rtl="0" algn="l">
                        <a:spcBef>
                          <a:spcPts val="0"/>
                        </a:spcBef>
                        <a:spcAft>
                          <a:spcPts val="0"/>
                        </a:spcAft>
                        <a:buNone/>
                      </a:pPr>
                      <a:r>
                        <a:rPr b="1" lang="en" sz="1000"/>
                        <a:t>1</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Image capture </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As a user, I want to </a:t>
                      </a:r>
                      <a:r>
                        <a:rPr b="1" lang="en" sz="1000"/>
                        <a:t>capture images of fruits </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5</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336075">
                <a:tc>
                  <a:txBody>
                    <a:bodyPr/>
                    <a:lstStyle/>
                    <a:p>
                      <a:pPr indent="0" lvl="0" marL="0" rtl="0" algn="l">
                        <a:spcBef>
                          <a:spcPts val="0"/>
                        </a:spcBef>
                        <a:spcAft>
                          <a:spcPts val="0"/>
                        </a:spcAft>
                        <a:buNone/>
                      </a:pPr>
                      <a:r>
                        <a:rPr b="1" lang="en" sz="1000"/>
                        <a:t>2</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User Profile</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As a user, I want to view a profile screen</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3</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336075">
                <a:tc>
                  <a:txBody>
                    <a:bodyPr/>
                    <a:lstStyle/>
                    <a:p>
                      <a:pPr indent="0" lvl="0" marL="0" rtl="0" algn="l">
                        <a:spcBef>
                          <a:spcPts val="0"/>
                        </a:spcBef>
                        <a:spcAft>
                          <a:spcPts val="0"/>
                        </a:spcAft>
                        <a:buNone/>
                      </a:pPr>
                      <a:r>
                        <a:rPr b="1" lang="en" sz="1000"/>
                        <a:t>3</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Favorites</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As a user, I want to have a favorite screen to save my preferred fruits</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5</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336075">
                <a:tc>
                  <a:txBody>
                    <a:bodyPr/>
                    <a:lstStyle/>
                    <a:p>
                      <a:pPr indent="0" lvl="0" marL="0" rtl="0" algn="l">
                        <a:spcBef>
                          <a:spcPts val="0"/>
                        </a:spcBef>
                        <a:spcAft>
                          <a:spcPts val="0"/>
                        </a:spcAft>
                        <a:buNone/>
                      </a:pPr>
                      <a:r>
                        <a:rPr b="1" lang="en" sz="1000"/>
                        <a:t>4</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Fruit Recognition</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As a user, I want the app to recognize fruits from the images I capture using ML</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13</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336075">
                <a:tc>
                  <a:txBody>
                    <a:bodyPr/>
                    <a:lstStyle/>
                    <a:p>
                      <a:pPr indent="0" lvl="0" marL="0" rtl="0" algn="l">
                        <a:spcBef>
                          <a:spcPts val="0"/>
                        </a:spcBef>
                        <a:spcAft>
                          <a:spcPts val="0"/>
                        </a:spcAft>
                        <a:buNone/>
                      </a:pPr>
                      <a:r>
                        <a:rPr b="1" lang="en" sz="1000"/>
                        <a:t>5</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Nutritional Info</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As a user, I want to view nutritional information for the recognized fruits</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3</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336075">
                <a:tc>
                  <a:txBody>
                    <a:bodyPr/>
                    <a:lstStyle/>
                    <a:p>
                      <a:pPr indent="0" lvl="0" marL="0" rtl="0" algn="l">
                        <a:spcBef>
                          <a:spcPts val="0"/>
                        </a:spcBef>
                        <a:spcAft>
                          <a:spcPts val="0"/>
                        </a:spcAft>
                        <a:buNone/>
                      </a:pPr>
                      <a:r>
                        <a:rPr b="1" lang="en" sz="1000"/>
                        <a:t>6</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Intake Logging</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As a user, i want to log my daily fruit intake</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2</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336075">
                <a:tc>
                  <a:txBody>
                    <a:bodyPr/>
                    <a:lstStyle/>
                    <a:p>
                      <a:pPr indent="0" lvl="0" marL="0" rtl="0" algn="l">
                        <a:spcBef>
                          <a:spcPts val="0"/>
                        </a:spcBef>
                        <a:spcAft>
                          <a:spcPts val="0"/>
                        </a:spcAft>
                        <a:buNone/>
                      </a:pPr>
                      <a:r>
                        <a:rPr b="1" lang="en" sz="1000"/>
                        <a:t>7</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Database Storage</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As a user, I want the logged fruit intake to be stored in a database</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5</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336075">
                <a:tc>
                  <a:txBody>
                    <a:bodyPr/>
                    <a:lstStyle/>
                    <a:p>
                      <a:pPr indent="0" lvl="0" marL="0" rtl="0" algn="l">
                        <a:spcBef>
                          <a:spcPts val="0"/>
                        </a:spcBef>
                        <a:spcAft>
                          <a:spcPts val="0"/>
                        </a:spcAft>
                        <a:buNone/>
                      </a:pPr>
                      <a:r>
                        <a:rPr b="1" lang="en" sz="1000"/>
                        <a:t>8</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Fruit Reviews</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As a user, I want to rate and review the fruits I consume</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8</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336075">
                <a:tc>
                  <a:txBody>
                    <a:bodyPr/>
                    <a:lstStyle/>
                    <a:p>
                      <a:pPr indent="0" lvl="0" marL="0" rtl="0" algn="l">
                        <a:spcBef>
                          <a:spcPts val="0"/>
                        </a:spcBef>
                        <a:spcAft>
                          <a:spcPts val="0"/>
                        </a:spcAft>
                        <a:buNone/>
                      </a:pPr>
                      <a:r>
                        <a:rPr b="1" lang="en" sz="1000"/>
                        <a:t>9</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Multilingual Support</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As a user, I want  the app to provide multilingual support </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3</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336075">
                <a:tc>
                  <a:txBody>
                    <a:bodyPr/>
                    <a:lstStyle/>
                    <a:p>
                      <a:pPr indent="0" lvl="0" marL="0" rtl="0" algn="l">
                        <a:spcBef>
                          <a:spcPts val="0"/>
                        </a:spcBef>
                        <a:spcAft>
                          <a:spcPts val="0"/>
                        </a:spcAft>
                        <a:buNone/>
                      </a:pPr>
                      <a:r>
                        <a:rPr b="1" lang="en" sz="1000"/>
                        <a:t>10</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Recipe Sharing</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As a user, I want to contribute my own fruit based recipes to the app</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8</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336075">
                <a:tc>
                  <a:txBody>
                    <a:bodyPr/>
                    <a:lstStyle/>
                    <a:p>
                      <a:pPr indent="0" lvl="0" marL="0" rtl="0" algn="l">
                        <a:spcBef>
                          <a:spcPts val="0"/>
                        </a:spcBef>
                        <a:spcAft>
                          <a:spcPts val="0"/>
                        </a:spcAft>
                        <a:buNone/>
                      </a:pPr>
                      <a:r>
                        <a:rPr b="1" lang="en" sz="1000"/>
                        <a:t>11</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Challenges</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As a user, I want to participate in fruit consumption challenges</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13</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336075">
                <a:tc>
                  <a:txBody>
                    <a:bodyPr/>
                    <a:lstStyle/>
                    <a:p>
                      <a:pPr indent="0" lvl="0" marL="0" rtl="0" algn="l">
                        <a:spcBef>
                          <a:spcPts val="0"/>
                        </a:spcBef>
                        <a:spcAft>
                          <a:spcPts val="0"/>
                        </a:spcAft>
                        <a:buNone/>
                      </a:pPr>
                      <a:r>
                        <a:rPr b="1" lang="en" sz="1000"/>
                        <a:t>12</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Intake Reminders</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Clr>
                          <a:schemeClr val="dk1"/>
                        </a:buClr>
                        <a:buSzPts val="1100"/>
                        <a:buFont typeface="Arial"/>
                        <a:buNone/>
                      </a:pPr>
                      <a:r>
                        <a:rPr b="1" lang="en" sz="1000">
                          <a:solidFill>
                            <a:schemeClr val="dk1"/>
                          </a:solidFill>
                        </a:rPr>
                        <a:t>As a user, I want to receive reminders to log my fruit intake</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l">
                        <a:spcBef>
                          <a:spcPts val="0"/>
                        </a:spcBef>
                        <a:spcAft>
                          <a:spcPts val="0"/>
                        </a:spcAft>
                        <a:buNone/>
                      </a:pPr>
                      <a:r>
                        <a:rPr b="1" lang="en" sz="1000"/>
                        <a:t>2</a:t>
                      </a:r>
                      <a:endParaRPr b="1" sz="1000"/>
                    </a:p>
                  </a:txBody>
                  <a:tcPr marT="91425" marB="91425" marR="91425" marL="91425">
                    <a:lnL cap="flat" cmpd="sng" w="9525">
                      <a:solidFill>
                        <a:srgbClr val="4C1130"/>
                      </a:solidFill>
                      <a:prstDash val="solid"/>
                      <a:round/>
                      <a:headEnd len="sm" w="sm" type="none"/>
                      <a:tailEnd len="sm" w="sm" type="none"/>
                    </a:lnL>
                    <a:lnR cap="flat" cmpd="sng" w="9525">
                      <a:solidFill>
                        <a:srgbClr val="4C1130"/>
                      </a:solidFill>
                      <a:prstDash val="solid"/>
                      <a:round/>
                      <a:headEnd len="sm" w="sm" type="none"/>
                      <a:tailEnd len="sm" w="sm" type="none"/>
                    </a:lnR>
                    <a:lnT cap="flat" cmpd="sng" w="9525">
                      <a:solidFill>
                        <a:srgbClr val="4C1130"/>
                      </a:solidFill>
                      <a:prstDash val="solid"/>
                      <a:round/>
                      <a:headEnd len="sm" w="sm" type="none"/>
                      <a:tailEnd len="sm" w="sm" type="none"/>
                    </a:lnT>
                    <a:lnB cap="flat" cmpd="sng" w="9525">
                      <a:solidFill>
                        <a:srgbClr val="4C113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bl>
          </a:graphicData>
        </a:graphic>
      </p:graphicFrame>
      <p:sp>
        <p:nvSpPr>
          <p:cNvPr id="312" name="Google Shape;312;p50"/>
          <p:cNvSpPr txBox="1"/>
          <p:nvPr/>
        </p:nvSpPr>
        <p:spPr>
          <a:xfrm>
            <a:off x="3226175" y="-38250"/>
            <a:ext cx="23451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Open Sans"/>
                <a:ea typeface="Open Sans"/>
                <a:cs typeface="Open Sans"/>
                <a:sym typeface="Open Sans"/>
              </a:rPr>
              <a:t>Product Backlog</a:t>
            </a:r>
            <a:endParaRPr b="1" sz="18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51"/>
          <p:cNvSpPr txBox="1"/>
          <p:nvPr/>
        </p:nvSpPr>
        <p:spPr>
          <a:xfrm>
            <a:off x="276554" y="222143"/>
            <a:ext cx="81663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400">
                <a:solidFill>
                  <a:srgbClr val="351C75"/>
                </a:solidFill>
              </a:rPr>
              <a:t>User Stories and Acceptance Criteria</a:t>
            </a:r>
            <a:endParaRPr sz="2400">
              <a:solidFill>
                <a:srgbClr val="351C75"/>
              </a:solidFill>
            </a:endParaRPr>
          </a:p>
        </p:txBody>
      </p:sp>
      <p:graphicFrame>
        <p:nvGraphicFramePr>
          <p:cNvPr id="319" name="Google Shape;319;p51"/>
          <p:cNvGraphicFramePr/>
          <p:nvPr/>
        </p:nvGraphicFramePr>
        <p:xfrm>
          <a:off x="111792" y="1015579"/>
          <a:ext cx="3000000" cy="3000000"/>
        </p:xfrm>
        <a:graphic>
          <a:graphicData uri="http://schemas.openxmlformats.org/drawingml/2006/table">
            <a:tbl>
              <a:tblPr bandRow="1">
                <a:noFill/>
                <a:tableStyleId>{A5994AFC-0FD3-431D-AB03-259D2F2B3A84}</a:tableStyleId>
              </a:tblPr>
              <a:tblGrid>
                <a:gridCol w="526250"/>
                <a:gridCol w="1438400"/>
                <a:gridCol w="3905250"/>
                <a:gridCol w="2880625"/>
              </a:tblGrid>
              <a:tr h="547525">
                <a:tc>
                  <a:txBody>
                    <a:bodyPr/>
                    <a:lstStyle/>
                    <a:p>
                      <a:pPr indent="0" lvl="0" marL="0" marR="0" rtl="0" algn="ctr">
                        <a:spcBef>
                          <a:spcPts val="0"/>
                        </a:spcBef>
                        <a:spcAft>
                          <a:spcPts val="0"/>
                        </a:spcAft>
                        <a:buNone/>
                      </a:pPr>
                      <a:r>
                        <a:rPr i="1" lang="en">
                          <a:solidFill>
                            <a:schemeClr val="lt1"/>
                          </a:solidFill>
                          <a:latin typeface="Calibri"/>
                          <a:ea typeface="Calibri"/>
                          <a:cs typeface="Calibri"/>
                          <a:sym typeface="Calibri"/>
                        </a:rPr>
                        <a:t>S.no</a:t>
                      </a:r>
                      <a:endParaRPr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i="1" lang="en">
                          <a:solidFill>
                            <a:schemeClr val="lt1"/>
                          </a:solidFill>
                          <a:latin typeface="Calibri"/>
                          <a:ea typeface="Calibri"/>
                          <a:cs typeface="Calibri"/>
                          <a:sym typeface="Calibri"/>
                        </a:rPr>
                        <a:t>Feature</a:t>
                      </a:r>
                      <a:endParaRPr i="1">
                        <a:solidFill>
                          <a:schemeClr val="lt1"/>
                        </a:solidFill>
                        <a:latin typeface="Calibri"/>
                        <a:ea typeface="Calibri"/>
                        <a:cs typeface="Calibri"/>
                        <a:sym typeface="Calibri"/>
                      </a:endParaRPr>
                    </a:p>
                  </a:txBody>
                  <a:tcPr marT="7150" marB="34300" marR="7150" marL="71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i="1" lang="en">
                          <a:solidFill>
                            <a:schemeClr val="lt1"/>
                          </a:solidFill>
                          <a:latin typeface="Calibri"/>
                          <a:ea typeface="Calibri"/>
                          <a:cs typeface="Calibri"/>
                          <a:sym typeface="Calibri"/>
                        </a:rPr>
                        <a:t>User Story</a:t>
                      </a:r>
                      <a:endParaRPr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i="1" lang="en">
                          <a:solidFill>
                            <a:schemeClr val="lt1"/>
                          </a:solidFill>
                          <a:latin typeface="Calibri"/>
                          <a:ea typeface="Calibri"/>
                          <a:cs typeface="Calibri"/>
                          <a:sym typeface="Calibri"/>
                        </a:rPr>
                        <a:t>Points</a:t>
                      </a:r>
                      <a:endParaRPr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gradFill>
                      <a:gsLst>
                        <a:gs pos="0">
                          <a:srgbClr val="1A4A78"/>
                        </a:gs>
                        <a:gs pos="100000">
                          <a:srgbClr val="04070B"/>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200" u="none" cap="none" strike="noStrike">
                          <a:solidFill>
                            <a:schemeClr val="dk1"/>
                          </a:solidFill>
                          <a:latin typeface="Calibri"/>
                          <a:ea typeface="Calibri"/>
                          <a:cs typeface="Calibri"/>
                          <a:sym typeface="Calibri"/>
                        </a:rPr>
                        <a:t>1</a:t>
                      </a:r>
                      <a:endParaRPr b="1" sz="1100"/>
                    </a:p>
                  </a:txBody>
                  <a:tcPr marT="7150" marB="34300" marR="7150" marL="7150" anchor="ctr">
                    <a:lnL cap="flat" cmpd="sng" w="127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lin ang="5400012" scaled="0"/>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provide an option to capture or select fruit images, and display the captured/selected image.</a:t>
                      </a:r>
                      <a:endParaRPr b="1" sz="12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Image Capture</a:t>
                      </a:r>
                      <a:endParaRPr b="1" sz="1200" u="none" cap="none" strike="noStrike">
                        <a:latin typeface="Calibri"/>
                        <a:ea typeface="Calibri"/>
                        <a:cs typeface="Calibri"/>
                        <a:sym typeface="Calibri"/>
                      </a:endParaRPr>
                    </a:p>
                  </a:txBody>
                  <a:tcPr marT="7150" marB="34300" marR="7150" marL="71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capture images of fruits.</a:t>
                      </a:r>
                      <a:endParaRPr b="1" sz="1200" u="none" cap="none" strike="noStrike"/>
                    </a:p>
                  </a:txBody>
                  <a:tcPr marT="7150" marB="34300" marR="7150" marL="7150" anchor="ctr">
                    <a:lnL cap="flat" cmpd="sng" w="12700">
                      <a:solidFill>
                        <a:schemeClr val="dk2"/>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5</a:t>
                      </a:r>
                      <a:endParaRPr b="1" sz="1200" u="none" cap="none" strike="noStrike">
                        <a:latin typeface="Calibri"/>
                        <a:ea typeface="Calibri"/>
                        <a:cs typeface="Calibri"/>
                        <a:sym typeface="Calibri"/>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200" u="none" cap="none" strike="noStrike">
                          <a:solidFill>
                            <a:schemeClr val="dk1"/>
                          </a:solidFill>
                          <a:latin typeface="Calibri"/>
                          <a:ea typeface="Calibri"/>
                          <a:cs typeface="Calibri"/>
                          <a:sym typeface="Calibri"/>
                        </a:rPr>
                        <a:t>2</a:t>
                      </a:r>
                      <a:endParaRPr b="1" sz="1100"/>
                    </a:p>
                  </a:txBody>
                  <a:tcPr marT="7150" marB="34300" marR="7150" marL="7150" anchor="ctr">
                    <a:lnL cap="flat" cmpd="sng" w="127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lin ang="5400012" scaled="0"/>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have a dedicated profile screen where users can view and update their information.</a:t>
                      </a:r>
                      <a:endParaRPr b="1" sz="1200" u="none" cap="none" strike="noStrike">
                        <a:latin typeface="Calibri"/>
                        <a:ea typeface="Calibri"/>
                        <a:cs typeface="Calibri"/>
                        <a:sym typeface="Calibri"/>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User Profile</a:t>
                      </a:r>
                      <a:endParaRPr b="1" sz="1200" u="none" cap="none" strike="noStrike">
                        <a:latin typeface="Calibri"/>
                        <a:ea typeface="Calibri"/>
                        <a:cs typeface="Calibri"/>
                        <a:sym typeface="Calibri"/>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view a profile screen.</a:t>
                      </a:r>
                      <a:endParaRPr b="1" sz="1200" u="none" cap="none" strike="noStrike"/>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200">
                          <a:latin typeface="Arial"/>
                          <a:ea typeface="Arial"/>
                          <a:cs typeface="Arial"/>
                          <a:sym typeface="Arial"/>
                        </a:rPr>
                        <a:t>3</a:t>
                      </a:r>
                      <a:endParaRPr b="1" sz="1200" u="none" cap="none" strike="noStrike">
                        <a:latin typeface="Calibri"/>
                        <a:ea typeface="Calibri"/>
                        <a:cs typeface="Calibri"/>
                        <a:sym typeface="Calibri"/>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200" u="none" cap="none" strike="noStrike">
                          <a:solidFill>
                            <a:schemeClr val="dk1"/>
                          </a:solidFill>
                          <a:latin typeface="Arial"/>
                          <a:ea typeface="Arial"/>
                          <a:cs typeface="Arial"/>
                          <a:sym typeface="Arial"/>
                        </a:rPr>
                        <a:t>3</a:t>
                      </a:r>
                      <a:endParaRPr b="1" sz="1100"/>
                    </a:p>
                  </a:txBody>
                  <a:tcPr marT="7150" marB="34300" marR="7150" marL="7150" anchor="ctr">
                    <a:lnL cap="flat" cmpd="sng" w="127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lin ang="5400012" scaled="0"/>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have a favorites screen for adding, removing, and persisting favorite fruits across sessions.</a:t>
                      </a:r>
                      <a:endParaRPr b="1" sz="1100"/>
                    </a:p>
                  </a:txBody>
                  <a:tcPr marT="7150" marB="34300" marR="7150" marL="71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Favorites</a:t>
                      </a:r>
                      <a:endParaRPr b="1" sz="1200" u="none" cap="none" strike="noStrike">
                        <a:latin typeface="Calibri"/>
                        <a:ea typeface="Calibri"/>
                        <a:cs typeface="Calibri"/>
                        <a:sym typeface="Calibri"/>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have a favorites screen to save my preferred fruits.</a:t>
                      </a:r>
                      <a:endParaRPr b="1" sz="1200" u="none" cap="none" strike="noStrike"/>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200">
                          <a:latin typeface="Arial"/>
                          <a:ea typeface="Arial"/>
                          <a:cs typeface="Arial"/>
                          <a:sym typeface="Arial"/>
                        </a:rPr>
                        <a:t>5</a:t>
                      </a:r>
                      <a:endParaRPr b="1" sz="1200" u="none" cap="none" strike="noStrike">
                        <a:latin typeface="Calibri"/>
                        <a:ea typeface="Calibri"/>
                        <a:cs typeface="Calibri"/>
                        <a:sym typeface="Calibri"/>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52"/>
          <p:cNvSpPr txBox="1"/>
          <p:nvPr/>
        </p:nvSpPr>
        <p:spPr>
          <a:xfrm>
            <a:off x="488850" y="204600"/>
            <a:ext cx="8166300" cy="4386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lang="en" sz="2400">
                <a:solidFill>
                  <a:srgbClr val="351C75"/>
                </a:solidFill>
              </a:rPr>
              <a:t>User Stories and Acceptance Criteria</a:t>
            </a:r>
            <a:endParaRPr sz="2400">
              <a:solidFill>
                <a:schemeClr val="dk1"/>
              </a:solidFill>
              <a:latin typeface="Economica"/>
              <a:ea typeface="Economica"/>
              <a:cs typeface="Economica"/>
              <a:sym typeface="Economica"/>
            </a:endParaRPr>
          </a:p>
        </p:txBody>
      </p:sp>
      <p:graphicFrame>
        <p:nvGraphicFramePr>
          <p:cNvPr id="326" name="Google Shape;326;p52"/>
          <p:cNvGraphicFramePr/>
          <p:nvPr/>
        </p:nvGraphicFramePr>
        <p:xfrm>
          <a:off x="94122" y="1015579"/>
          <a:ext cx="3000000" cy="3000000"/>
        </p:xfrm>
        <a:graphic>
          <a:graphicData uri="http://schemas.openxmlformats.org/drawingml/2006/table">
            <a:tbl>
              <a:tblPr bandRow="1">
                <a:noFill/>
                <a:tableStyleId>{A5994AFC-0FD3-431D-AB03-259D2F2B3A84}</a:tableStyleId>
              </a:tblPr>
              <a:tblGrid>
                <a:gridCol w="564800"/>
                <a:gridCol w="1428750"/>
                <a:gridCol w="3905250"/>
                <a:gridCol w="2880625"/>
              </a:tblGrid>
              <a:tr h="547525">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S.no</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Feature</a:t>
                      </a:r>
                      <a:endParaRPr i="1">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User Story</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Points</a:t>
                      </a:r>
                      <a:endParaRPr i="1"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200">
                          <a:latin typeface="Calibri"/>
                          <a:ea typeface="Calibri"/>
                          <a:cs typeface="Calibri"/>
                          <a:sym typeface="Calibri"/>
                        </a:rPr>
                        <a:t>4</a:t>
                      </a:r>
                      <a:endParaRPr b="1" sz="1100"/>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200">
                          <a:latin typeface="Calibri"/>
                          <a:ea typeface="Calibri"/>
                          <a:cs typeface="Calibri"/>
                          <a:sym typeface="Calibri"/>
                        </a:rPr>
                        <a:t>The app should implement ML or integrate with a fruit recognition API to accurately identify fruits from user images and provide feedback.</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200">
                          <a:latin typeface="Calibri"/>
                          <a:ea typeface="Calibri"/>
                          <a:cs typeface="Calibri"/>
                          <a:sym typeface="Calibri"/>
                        </a:rPr>
                        <a:t>Fruit Recognition</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200">
                          <a:latin typeface="Calibri"/>
                          <a:ea typeface="Calibri"/>
                          <a:cs typeface="Calibri"/>
                          <a:sym typeface="Calibri"/>
                        </a:rPr>
                        <a:t>As a user, I want the app to recognize fruits from the images I capture using ML.</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200">
                          <a:latin typeface="Calibri"/>
                          <a:ea typeface="Calibri"/>
                          <a:cs typeface="Calibri"/>
                          <a:sym typeface="Calibri"/>
                        </a:rPr>
                        <a:t>13</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200">
                          <a:latin typeface="Calibri"/>
                          <a:ea typeface="Calibri"/>
                          <a:cs typeface="Calibri"/>
                          <a:sym typeface="Calibri"/>
                        </a:rPr>
                        <a:t>5</a:t>
                      </a:r>
                      <a:endParaRPr b="1" sz="1100"/>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200">
                          <a:latin typeface="Calibri"/>
                          <a:ea typeface="Calibri"/>
                          <a:cs typeface="Calibri"/>
                          <a:sym typeface="Calibri"/>
                        </a:rPr>
                        <a:t>The app should have access to a database or API to display nutritional information (e.g., calories, vitamins, minerals) for recognized fruits.</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200">
                          <a:latin typeface="Calibri"/>
                          <a:ea typeface="Calibri"/>
                          <a:cs typeface="Calibri"/>
                          <a:sym typeface="Calibri"/>
                        </a:rPr>
                        <a:t>Nutritional Info</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200">
                          <a:latin typeface="Calibri"/>
                          <a:ea typeface="Calibri"/>
                          <a:cs typeface="Calibri"/>
                          <a:sym typeface="Calibri"/>
                        </a:rPr>
                        <a:t>As a user, I want to view nutritional information for the recognized fruits.</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200">
                          <a:latin typeface="Calibri"/>
                          <a:ea typeface="Calibri"/>
                          <a:cs typeface="Calibri"/>
                          <a:sym typeface="Calibri"/>
                        </a:rPr>
                        <a:t>3</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200">
                          <a:latin typeface="Arial"/>
                          <a:ea typeface="Arial"/>
                          <a:cs typeface="Arial"/>
                          <a:sym typeface="Arial"/>
                        </a:rPr>
                        <a:t>6</a:t>
                      </a:r>
                      <a:endParaRPr b="1" sz="1100"/>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200">
                          <a:latin typeface="Calibri"/>
                          <a:ea typeface="Calibri"/>
                          <a:cs typeface="Calibri"/>
                          <a:sym typeface="Calibri"/>
                        </a:rPr>
                        <a:t>The app should allow users to log their fruit intake, including quantity/serving size, and maintain a log or history.</a:t>
                      </a:r>
                      <a:endParaRPr b="1" sz="1200">
                        <a:latin typeface="Calibri"/>
                        <a:ea typeface="Calibri"/>
                        <a:cs typeface="Calibri"/>
                        <a:sym typeface="Calibri"/>
                      </a:endParaRPr>
                    </a:p>
                  </a:txBody>
                  <a:tcPr marT="7150" marB="34300" marR="7150" marL="7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200">
                          <a:latin typeface="Calibri"/>
                          <a:ea typeface="Calibri"/>
                          <a:cs typeface="Calibri"/>
                          <a:sym typeface="Calibri"/>
                        </a:rPr>
                        <a:t>Intake Logging</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200">
                          <a:latin typeface="Calibri"/>
                          <a:ea typeface="Calibri"/>
                          <a:cs typeface="Calibri"/>
                          <a:sym typeface="Calibri"/>
                        </a:rPr>
                        <a:t>As a user, I want to log my daily fruit intake.</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200">
                          <a:latin typeface="Calibri"/>
                          <a:ea typeface="Calibri"/>
                          <a:cs typeface="Calibri"/>
                          <a:sym typeface="Calibri"/>
                        </a:rPr>
                        <a:t>2</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1" name="Shape 331"/>
        <p:cNvGrpSpPr/>
        <p:nvPr/>
      </p:nvGrpSpPr>
      <p:grpSpPr>
        <a:xfrm>
          <a:off x="0" y="0"/>
          <a:ext cx="0" cy="0"/>
          <a:chOff x="0" y="0"/>
          <a:chExt cx="0" cy="0"/>
        </a:xfrm>
      </p:grpSpPr>
      <p:sp>
        <p:nvSpPr>
          <p:cNvPr id="332" name="Google Shape;332;p53"/>
          <p:cNvSpPr txBox="1"/>
          <p:nvPr/>
        </p:nvSpPr>
        <p:spPr>
          <a:xfrm>
            <a:off x="82900" y="249925"/>
            <a:ext cx="8346900" cy="4386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lang="en" sz="2400">
                <a:solidFill>
                  <a:srgbClr val="351C75"/>
                </a:solidFill>
              </a:rPr>
              <a:t>User Stories and Acceptance Criteria</a:t>
            </a:r>
            <a:endParaRPr sz="2400">
              <a:solidFill>
                <a:schemeClr val="dk1"/>
              </a:solidFill>
              <a:latin typeface="Economica"/>
              <a:ea typeface="Economica"/>
              <a:cs typeface="Economica"/>
              <a:sym typeface="Economica"/>
            </a:endParaRPr>
          </a:p>
        </p:txBody>
      </p:sp>
      <p:graphicFrame>
        <p:nvGraphicFramePr>
          <p:cNvPr id="333" name="Google Shape;333;p53"/>
          <p:cNvGraphicFramePr/>
          <p:nvPr/>
        </p:nvGraphicFramePr>
        <p:xfrm>
          <a:off x="82892" y="1015579"/>
          <a:ext cx="3000000" cy="3000000"/>
        </p:xfrm>
        <a:graphic>
          <a:graphicData uri="http://schemas.openxmlformats.org/drawingml/2006/table">
            <a:tbl>
              <a:tblPr bandRow="1">
                <a:noFill/>
                <a:tableStyleId>{A5994AFC-0FD3-431D-AB03-259D2F2B3A84}</a:tableStyleId>
              </a:tblPr>
              <a:tblGrid>
                <a:gridCol w="564800"/>
                <a:gridCol w="1428750"/>
                <a:gridCol w="3905250"/>
                <a:gridCol w="2880625"/>
              </a:tblGrid>
              <a:tr h="547525">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S.no</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Feature</a:t>
                      </a:r>
                      <a:endParaRPr i="1">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User Story</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Points</a:t>
                      </a:r>
                      <a:endParaRPr i="1"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000">
                          <a:latin typeface="Arial"/>
                          <a:ea typeface="Arial"/>
                          <a:cs typeface="Arial"/>
                          <a:sym typeface="Arial"/>
                        </a:rPr>
                        <a:t>7</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have a database or storage mechanism to persist and retrieve the user's logged fruit intake across sessions and devices.</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Database Storage</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the logged fruit intake to be stored in a database.</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5</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000">
                          <a:latin typeface="Arial"/>
                          <a:ea typeface="Arial"/>
                          <a:cs typeface="Arial"/>
                          <a:sym typeface="Arial"/>
                        </a:rPr>
                        <a:t>8</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enable users to rate and review fruits, and display their ratings and reviews for each fruit.</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Fruit Reviews</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rate and review the fruits I consume.</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8</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000">
                          <a:latin typeface="Arial"/>
                          <a:ea typeface="Arial"/>
                          <a:cs typeface="Arial"/>
                          <a:sym typeface="Arial"/>
                        </a:rPr>
                        <a:t>9</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support multiple languages, allow users to select their preferred language, and display all content in the selected language.</a:t>
                      </a:r>
                      <a:endParaRPr b="1" sz="1000">
                        <a:latin typeface="Arial"/>
                        <a:ea typeface="Arial"/>
                        <a:cs typeface="Arial"/>
                        <a:sym typeface="Arial"/>
                      </a:endParaRPr>
                    </a:p>
                  </a:txBody>
                  <a:tcPr marT="7150" marB="34300" marR="7150" marL="7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Multilingual Support</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the app to provide multilingual support.</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3</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MEMBERS</a:t>
            </a:r>
            <a:endParaRPr/>
          </a:p>
        </p:txBody>
      </p:sp>
      <p:pic>
        <p:nvPicPr>
          <p:cNvPr id="150" name="Google Shape;150;p27"/>
          <p:cNvPicPr preferRelativeResize="0"/>
          <p:nvPr/>
        </p:nvPicPr>
        <p:blipFill rotWithShape="1">
          <a:blip r:embed="rId3">
            <a:alphaModFix/>
          </a:blip>
          <a:srcRect b="0" l="0" r="0" t="0"/>
          <a:stretch/>
        </p:blipFill>
        <p:spPr>
          <a:xfrm>
            <a:off x="432550" y="1053100"/>
            <a:ext cx="2335300" cy="3002525"/>
          </a:xfrm>
          <a:prstGeom prst="rect">
            <a:avLst/>
          </a:prstGeom>
          <a:noFill/>
          <a:ln>
            <a:noFill/>
          </a:ln>
        </p:spPr>
      </p:pic>
      <p:pic>
        <p:nvPicPr>
          <p:cNvPr id="151" name="Google Shape;151;p27"/>
          <p:cNvPicPr preferRelativeResize="0"/>
          <p:nvPr/>
        </p:nvPicPr>
        <p:blipFill rotWithShape="1">
          <a:blip r:embed="rId4">
            <a:alphaModFix/>
          </a:blip>
          <a:srcRect b="0" l="0" r="0" t="0"/>
          <a:stretch/>
        </p:blipFill>
        <p:spPr>
          <a:xfrm>
            <a:off x="3149963" y="1053100"/>
            <a:ext cx="2335299" cy="3049956"/>
          </a:xfrm>
          <a:prstGeom prst="rect">
            <a:avLst/>
          </a:prstGeom>
          <a:noFill/>
          <a:ln>
            <a:noFill/>
          </a:ln>
        </p:spPr>
      </p:pic>
      <p:pic>
        <p:nvPicPr>
          <p:cNvPr id="152" name="Google Shape;152;p27"/>
          <p:cNvPicPr preferRelativeResize="0"/>
          <p:nvPr/>
        </p:nvPicPr>
        <p:blipFill rotWithShape="1">
          <a:blip r:embed="rId5">
            <a:alphaModFix/>
          </a:blip>
          <a:srcRect b="0" l="0" r="0" t="0"/>
          <a:stretch/>
        </p:blipFill>
        <p:spPr>
          <a:xfrm>
            <a:off x="5867375" y="1053100"/>
            <a:ext cx="3049950" cy="3049950"/>
          </a:xfrm>
          <a:prstGeom prst="rect">
            <a:avLst/>
          </a:prstGeom>
          <a:noFill/>
          <a:ln>
            <a:noFill/>
          </a:ln>
        </p:spPr>
      </p:pic>
      <p:sp>
        <p:nvSpPr>
          <p:cNvPr id="153" name="Google Shape;153;p27"/>
          <p:cNvSpPr txBox="1"/>
          <p:nvPr/>
        </p:nvSpPr>
        <p:spPr>
          <a:xfrm>
            <a:off x="616325" y="4202200"/>
            <a:ext cx="2061900" cy="35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Open Sans"/>
                <a:ea typeface="Open Sans"/>
                <a:cs typeface="Open Sans"/>
                <a:sym typeface="Open Sans"/>
              </a:rPr>
              <a:t>Chandu Pentela</a:t>
            </a:r>
            <a:br>
              <a:rPr b="0" i="0" lang="en" sz="1300" u="none" cap="none" strike="noStrike">
                <a:solidFill>
                  <a:schemeClr val="dk1"/>
                </a:solidFill>
                <a:latin typeface="Open Sans"/>
                <a:ea typeface="Open Sans"/>
                <a:cs typeface="Open Sans"/>
                <a:sym typeface="Open Sans"/>
              </a:rPr>
            </a:br>
            <a:r>
              <a:rPr b="0" i="0" lang="en" sz="1300" u="none" cap="none" strike="noStrike">
                <a:solidFill>
                  <a:schemeClr val="dk1"/>
                </a:solidFill>
                <a:latin typeface="Open Sans"/>
                <a:ea typeface="Open Sans"/>
                <a:cs typeface="Open Sans"/>
                <a:sym typeface="Open Sans"/>
              </a:rPr>
              <a:t>Project Manager / Backend Developer</a:t>
            </a:r>
            <a:endParaRPr b="0" i="0" sz="1300" u="none" cap="none" strike="noStrike">
              <a:solidFill>
                <a:schemeClr val="dk1"/>
              </a:solidFill>
              <a:latin typeface="Open Sans"/>
              <a:ea typeface="Open Sans"/>
              <a:cs typeface="Open Sans"/>
              <a:sym typeface="Open Sans"/>
            </a:endParaRPr>
          </a:p>
        </p:txBody>
      </p:sp>
      <p:sp>
        <p:nvSpPr>
          <p:cNvPr id="154" name="Google Shape;154;p27"/>
          <p:cNvSpPr txBox="1"/>
          <p:nvPr/>
        </p:nvSpPr>
        <p:spPr>
          <a:xfrm>
            <a:off x="5867374" y="4280625"/>
            <a:ext cx="3164700" cy="35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Jaya Venkata Vara Sai Prakash Perumalla</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Backend Developer</a:t>
            </a:r>
            <a:endParaRPr b="0" i="0" sz="1400" u="none" cap="none" strike="noStrike">
              <a:solidFill>
                <a:schemeClr val="dk1"/>
              </a:solidFill>
              <a:latin typeface="Open Sans"/>
              <a:ea typeface="Open Sans"/>
              <a:cs typeface="Open Sans"/>
              <a:sym typeface="Open Sans"/>
            </a:endParaRPr>
          </a:p>
        </p:txBody>
      </p:sp>
      <p:sp>
        <p:nvSpPr>
          <p:cNvPr id="155" name="Google Shape;155;p27"/>
          <p:cNvSpPr txBox="1"/>
          <p:nvPr/>
        </p:nvSpPr>
        <p:spPr>
          <a:xfrm>
            <a:off x="3534313" y="4354600"/>
            <a:ext cx="1871400" cy="35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Banoth Ashok</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Backend Developer</a:t>
            </a:r>
            <a:endParaRPr b="0" i="0"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54"/>
          <p:cNvSpPr txBox="1"/>
          <p:nvPr/>
        </p:nvSpPr>
        <p:spPr>
          <a:xfrm>
            <a:off x="82900" y="249925"/>
            <a:ext cx="8346900" cy="4386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en" sz="2400">
                <a:solidFill>
                  <a:srgbClr val="351C75"/>
                </a:solidFill>
              </a:rPr>
              <a:t>User Stories and Acceptance Criteria</a:t>
            </a:r>
            <a:endParaRPr sz="2400">
              <a:solidFill>
                <a:schemeClr val="dk1"/>
              </a:solidFill>
              <a:latin typeface="Economica"/>
              <a:ea typeface="Economica"/>
              <a:cs typeface="Economica"/>
              <a:sym typeface="Economica"/>
            </a:endParaRPr>
          </a:p>
        </p:txBody>
      </p:sp>
      <p:graphicFrame>
        <p:nvGraphicFramePr>
          <p:cNvPr id="340" name="Google Shape;340;p54"/>
          <p:cNvGraphicFramePr/>
          <p:nvPr/>
        </p:nvGraphicFramePr>
        <p:xfrm>
          <a:off x="82892" y="1015579"/>
          <a:ext cx="3000000" cy="3000000"/>
        </p:xfrm>
        <a:graphic>
          <a:graphicData uri="http://schemas.openxmlformats.org/drawingml/2006/table">
            <a:tbl>
              <a:tblPr bandRow="1">
                <a:noFill/>
                <a:tableStyleId>{A5994AFC-0FD3-431D-AB03-259D2F2B3A84}</a:tableStyleId>
              </a:tblPr>
              <a:tblGrid>
                <a:gridCol w="564800"/>
                <a:gridCol w="1428750"/>
                <a:gridCol w="3905250"/>
                <a:gridCol w="2880625"/>
              </a:tblGrid>
              <a:tr h="547525">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S.no</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Feature</a:t>
                      </a:r>
                      <a:endParaRPr i="1">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User Story</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Points</a:t>
                      </a:r>
                      <a:endParaRPr i="1"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200">
                          <a:latin typeface="Calibri"/>
                          <a:ea typeface="Calibri"/>
                          <a:cs typeface="Calibri"/>
                          <a:sym typeface="Calibri"/>
                        </a:rPr>
                        <a:t>10</a:t>
                      </a:r>
                      <a:endParaRPr b="1" sz="1100"/>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provide a way for users to submit their own fruit-based recipes, including details like ingredients, instructions, and optionally, images or videos, and display a collection of user-contributed recipes.</a:t>
                      </a:r>
                      <a:endParaRPr b="1" sz="12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Recipe Sharing</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contribute my own fruit-based recipes to the app.</a:t>
                      </a:r>
                      <a:endParaRPr b="1" sz="1200" u="none" cap="none" strike="noStrike"/>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8</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200">
                          <a:latin typeface="Calibri"/>
                          <a:ea typeface="Calibri"/>
                          <a:cs typeface="Calibri"/>
                          <a:sym typeface="Calibri"/>
                        </a:rPr>
                        <a:t>11</a:t>
                      </a:r>
                      <a:endParaRPr b="1" sz="1100"/>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offer various fruit consumption challenges, allow users to join and participate, track progress, and provide rewards or recognition for completing challenges.</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Challenges</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participate in fruit consumption challenges.</a:t>
                      </a:r>
                      <a:endParaRPr b="1" sz="1200" u="none" cap="none" strike="noStrike"/>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200">
                          <a:latin typeface="Arial"/>
                          <a:ea typeface="Arial"/>
                          <a:cs typeface="Arial"/>
                          <a:sym typeface="Arial"/>
                        </a:rPr>
                        <a:t>13</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200">
                          <a:latin typeface="Arial"/>
                          <a:ea typeface="Arial"/>
                          <a:cs typeface="Arial"/>
                          <a:sym typeface="Arial"/>
                        </a:rPr>
                        <a:t>12</a:t>
                      </a:r>
                      <a:endParaRPr b="1" sz="1100"/>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allow users to enable reminders for logging fruit intake, set reminder frequency and timing, and send notifications or reminders accordingly.</a:t>
                      </a:r>
                      <a:endParaRPr b="1" sz="1100"/>
                    </a:p>
                  </a:txBody>
                  <a:tcPr marT="7150" marB="34300" marR="7150" marL="7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Intake Reminders</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receive reminders to log my fruit intake.</a:t>
                      </a:r>
                      <a:endParaRPr b="1" sz="1200" u="none" cap="none" strike="noStrike"/>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200">
                          <a:latin typeface="Arial"/>
                          <a:ea typeface="Arial"/>
                          <a:cs typeface="Arial"/>
                          <a:sym typeface="Arial"/>
                        </a:rPr>
                        <a:t>2</a:t>
                      </a:r>
                      <a:endParaRPr b="1" sz="1200"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55"/>
          <p:cNvSpPr txBox="1"/>
          <p:nvPr/>
        </p:nvSpPr>
        <p:spPr>
          <a:xfrm>
            <a:off x="286129" y="438843"/>
            <a:ext cx="81663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400">
                <a:solidFill>
                  <a:schemeClr val="dk2"/>
                </a:solidFill>
              </a:rPr>
              <a:t>Sprint 2 Summary</a:t>
            </a:r>
            <a:endParaRPr sz="2400">
              <a:solidFill>
                <a:schemeClr val="dk2"/>
              </a:solidFill>
            </a:endParaRPr>
          </a:p>
        </p:txBody>
      </p:sp>
      <p:graphicFrame>
        <p:nvGraphicFramePr>
          <p:cNvPr id="347" name="Google Shape;347;p55"/>
          <p:cNvGraphicFramePr/>
          <p:nvPr/>
        </p:nvGraphicFramePr>
        <p:xfrm>
          <a:off x="82892" y="1015579"/>
          <a:ext cx="3000000" cy="3000000"/>
        </p:xfrm>
        <a:graphic>
          <a:graphicData uri="http://schemas.openxmlformats.org/drawingml/2006/table">
            <a:tbl>
              <a:tblPr bandRow="1">
                <a:noFill/>
                <a:tableStyleId>{A5994AFC-0FD3-431D-AB03-259D2F2B3A84}</a:tableStyleId>
              </a:tblPr>
              <a:tblGrid>
                <a:gridCol w="564800"/>
                <a:gridCol w="1428750"/>
                <a:gridCol w="3905250"/>
                <a:gridCol w="2880625"/>
              </a:tblGrid>
              <a:tr h="547525">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S.no</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Feature</a:t>
                      </a:r>
                      <a:endParaRPr i="1">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User Story</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Points</a:t>
                      </a:r>
                      <a:endParaRPr i="1"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000" u="none" cap="none" strike="noStrike">
                          <a:solidFill>
                            <a:schemeClr val="dk1"/>
                          </a:solidFill>
                          <a:latin typeface="Arial"/>
                          <a:ea typeface="Arial"/>
                          <a:cs typeface="Arial"/>
                          <a:sym typeface="Arial"/>
                        </a:rPr>
                        <a:t>1</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provide an option to capture or select fruit images, and display the captured/selected image.</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Image Capture</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capture images of fruits.</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5</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000" u="none" cap="none" strike="noStrike">
                          <a:solidFill>
                            <a:schemeClr val="dk1"/>
                          </a:solidFill>
                          <a:latin typeface="Arial"/>
                          <a:ea typeface="Arial"/>
                          <a:cs typeface="Arial"/>
                          <a:sym typeface="Arial"/>
                        </a:rPr>
                        <a:t>2</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have a dedicated profile screen where users can view and update their information.</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User Profile</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view a profile screen.</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3</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000" u="none" cap="none" strike="noStrike">
                          <a:solidFill>
                            <a:schemeClr val="dk1"/>
                          </a:solidFill>
                          <a:latin typeface="Arial"/>
                          <a:ea typeface="Arial"/>
                          <a:cs typeface="Arial"/>
                          <a:sym typeface="Arial"/>
                        </a:rPr>
                        <a:t>3</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have a favorites screen for adding, removing, and persisting favorite fruits across sessions.</a:t>
                      </a:r>
                      <a:endParaRPr b="1" sz="1000">
                        <a:latin typeface="Arial"/>
                        <a:ea typeface="Arial"/>
                        <a:cs typeface="Arial"/>
                        <a:sym typeface="Arial"/>
                      </a:endParaRPr>
                    </a:p>
                  </a:txBody>
                  <a:tcPr marT="7150" marB="34300" marR="7150" marL="7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Favorites</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have a favorites screen to save my preferred fruits.</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5</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6"/>
          <p:cNvSpPr txBox="1"/>
          <p:nvPr/>
        </p:nvSpPr>
        <p:spPr>
          <a:xfrm>
            <a:off x="1426275" y="325675"/>
            <a:ext cx="38520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Sprint 3 Burndown chart</a:t>
            </a:r>
            <a:endParaRPr sz="2100">
              <a:solidFill>
                <a:schemeClr val="dk1"/>
              </a:solidFill>
            </a:endParaRPr>
          </a:p>
        </p:txBody>
      </p:sp>
      <p:pic>
        <p:nvPicPr>
          <p:cNvPr id="353" name="Google Shape;353;p56"/>
          <p:cNvPicPr preferRelativeResize="0"/>
          <p:nvPr/>
        </p:nvPicPr>
        <p:blipFill>
          <a:blip r:embed="rId3">
            <a:alphaModFix/>
          </a:blip>
          <a:stretch>
            <a:fillRect/>
          </a:stretch>
        </p:blipFill>
        <p:spPr>
          <a:xfrm>
            <a:off x="1634825" y="882225"/>
            <a:ext cx="6459642" cy="40864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sp>
        <p:nvSpPr>
          <p:cNvPr id="359" name="Google Shape;359;p57"/>
          <p:cNvSpPr txBox="1"/>
          <p:nvPr/>
        </p:nvSpPr>
        <p:spPr>
          <a:xfrm>
            <a:off x="295054" y="371468"/>
            <a:ext cx="8166300" cy="4386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lang="en" sz="2400">
                <a:solidFill>
                  <a:schemeClr val="dk1"/>
                </a:solidFill>
                <a:latin typeface="Economica"/>
                <a:ea typeface="Economica"/>
                <a:cs typeface="Economica"/>
                <a:sym typeface="Economica"/>
              </a:rPr>
              <a:t>Sprint 3 Summary</a:t>
            </a:r>
            <a:endParaRPr sz="2400">
              <a:solidFill>
                <a:schemeClr val="dk1"/>
              </a:solidFill>
              <a:latin typeface="Economica"/>
              <a:ea typeface="Economica"/>
              <a:cs typeface="Economica"/>
              <a:sym typeface="Economica"/>
            </a:endParaRPr>
          </a:p>
        </p:txBody>
      </p:sp>
      <p:graphicFrame>
        <p:nvGraphicFramePr>
          <p:cNvPr id="360" name="Google Shape;360;p57"/>
          <p:cNvGraphicFramePr/>
          <p:nvPr/>
        </p:nvGraphicFramePr>
        <p:xfrm>
          <a:off x="94122" y="1015579"/>
          <a:ext cx="3000000" cy="3000000"/>
        </p:xfrm>
        <a:graphic>
          <a:graphicData uri="http://schemas.openxmlformats.org/drawingml/2006/table">
            <a:tbl>
              <a:tblPr bandRow="1">
                <a:noFill/>
                <a:tableStyleId>{A5994AFC-0FD3-431D-AB03-259D2F2B3A84}</a:tableStyleId>
              </a:tblPr>
              <a:tblGrid>
                <a:gridCol w="564800"/>
                <a:gridCol w="1428750"/>
                <a:gridCol w="3905250"/>
                <a:gridCol w="2880625"/>
              </a:tblGrid>
              <a:tr h="547525">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S.no</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Feature</a:t>
                      </a:r>
                      <a:endParaRPr i="1">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User Story</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Points</a:t>
                      </a:r>
                      <a:endParaRPr i="1"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000">
                          <a:latin typeface="Arial"/>
                          <a:ea typeface="Arial"/>
                          <a:cs typeface="Arial"/>
                          <a:sym typeface="Arial"/>
                        </a:rPr>
                        <a:t>4</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implement ML or integrate with a fruit recognition API to accurately identify fruits from user images and provide feedback.</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Fruit Recognition</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the app to recognize fruits from the images I capture using ML.</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13</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000">
                          <a:latin typeface="Arial"/>
                          <a:ea typeface="Arial"/>
                          <a:cs typeface="Arial"/>
                          <a:sym typeface="Arial"/>
                        </a:rPr>
                        <a:t>5</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have access to a database or API to display nutritional information (e.g., calories, vitamins, minerals) for recognized fruits.</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Nutritional Info</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view nutritional information for the recognized fruits.</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3</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283750">
                <a:tc rowSpan="2">
                  <a:txBody>
                    <a:bodyPr/>
                    <a:lstStyle/>
                    <a:p>
                      <a:pPr indent="0" lvl="0" marL="0" marR="0" rtl="0" algn="ctr">
                        <a:spcBef>
                          <a:spcPts val="0"/>
                        </a:spcBef>
                        <a:spcAft>
                          <a:spcPts val="0"/>
                        </a:spcAft>
                        <a:buNone/>
                      </a:pPr>
                      <a:r>
                        <a:rPr b="1" lang="en" sz="1000">
                          <a:latin typeface="Arial"/>
                          <a:ea typeface="Arial"/>
                          <a:cs typeface="Arial"/>
                          <a:sym typeface="Arial"/>
                        </a:rPr>
                        <a:t>6</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allow users to log their fruit intake, including quantity/serving size, and maintain a log or history.</a:t>
                      </a:r>
                      <a:endParaRPr b="1" sz="1000">
                        <a:latin typeface="Arial"/>
                        <a:ea typeface="Arial"/>
                        <a:cs typeface="Arial"/>
                        <a:sym typeface="Arial"/>
                      </a:endParaRPr>
                    </a:p>
                  </a:txBody>
                  <a:tcPr marT="7150" marB="34300" marR="7150" marL="7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83750">
                <a:tc vMerge="1"/>
                <a:tc>
                  <a:txBody>
                    <a:bodyPr/>
                    <a:lstStyle/>
                    <a:p>
                      <a:pPr indent="0" lvl="0" marL="63500" marR="0" rtl="0" algn="l">
                        <a:spcBef>
                          <a:spcPts val="0"/>
                        </a:spcBef>
                        <a:spcAft>
                          <a:spcPts val="0"/>
                        </a:spcAft>
                        <a:buNone/>
                      </a:pPr>
                      <a:r>
                        <a:rPr b="1" lang="en" sz="1000">
                          <a:latin typeface="Arial"/>
                          <a:ea typeface="Arial"/>
                          <a:cs typeface="Arial"/>
                          <a:sym typeface="Arial"/>
                        </a:rPr>
                        <a:t>Intake Logging</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log my daily fruit intake.</a:t>
                      </a:r>
                      <a:endParaRPr b="1" sz="1000" u="none" cap="none" strike="noStrike">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2</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2F2F2"/>
                        </a:gs>
                        <a:gs pos="100000">
                          <a:srgbClr val="A6A6A6"/>
                        </a:gs>
                      </a:gsLst>
                      <a:path path="circle">
                        <a:fillToRect b="50%" l="50%" r="50%" t="50%"/>
                      </a:path>
                      <a:tileRect/>
                    </a:gradFill>
                  </a:tcPr>
                </a:tc>
              </a:tr>
            </a:tbl>
          </a:graphicData>
        </a:graphic>
      </p:graphicFrame>
      <p:graphicFrame>
        <p:nvGraphicFramePr>
          <p:cNvPr id="361" name="Google Shape;361;p57"/>
          <p:cNvGraphicFramePr/>
          <p:nvPr/>
        </p:nvGraphicFramePr>
        <p:xfrm>
          <a:off x="94117" y="3515504"/>
          <a:ext cx="3000000" cy="3000000"/>
        </p:xfrm>
        <a:graphic>
          <a:graphicData uri="http://schemas.openxmlformats.org/drawingml/2006/table">
            <a:tbl>
              <a:tblPr bandRow="1">
                <a:noFill/>
                <a:tableStyleId>{A5994AFC-0FD3-431D-AB03-259D2F2B3A84}</a:tableStyleId>
              </a:tblPr>
              <a:tblGrid>
                <a:gridCol w="564800"/>
                <a:gridCol w="1428750"/>
                <a:gridCol w="3905250"/>
                <a:gridCol w="2880625"/>
              </a:tblGrid>
              <a:tr h="292775">
                <a:tc rowSpan="2">
                  <a:txBody>
                    <a:bodyPr/>
                    <a:lstStyle/>
                    <a:p>
                      <a:pPr indent="0" lvl="0" marL="0" marR="0" rtl="0" algn="ctr">
                        <a:spcBef>
                          <a:spcPts val="0"/>
                        </a:spcBef>
                        <a:spcAft>
                          <a:spcPts val="0"/>
                        </a:spcAft>
                        <a:buNone/>
                      </a:pPr>
                      <a:r>
                        <a:rPr b="1" lang="en" sz="1000">
                          <a:latin typeface="Arial"/>
                          <a:ea typeface="Arial"/>
                          <a:cs typeface="Arial"/>
                          <a:sym typeface="Arial"/>
                        </a:rPr>
                        <a:t>7</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have a database or storage mechanism to persist and retrieve the user's logged fruit intake across sessions and devices.</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chemeClr val="dk2"/>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92775">
                <a:tc vMerge="1"/>
                <a:tc>
                  <a:txBody>
                    <a:bodyPr/>
                    <a:lstStyle/>
                    <a:p>
                      <a:pPr indent="0" lvl="0" marL="63500" marR="0" rtl="0" algn="l">
                        <a:spcBef>
                          <a:spcPts val="0"/>
                        </a:spcBef>
                        <a:spcAft>
                          <a:spcPts val="0"/>
                        </a:spcAft>
                        <a:buNone/>
                      </a:pPr>
                      <a:r>
                        <a:rPr b="1" lang="en" sz="1000">
                          <a:latin typeface="Arial"/>
                          <a:ea typeface="Arial"/>
                          <a:cs typeface="Arial"/>
                          <a:sym typeface="Arial"/>
                        </a:rPr>
                        <a:t>Database Storage</a:t>
                      </a:r>
                      <a:endParaRPr b="1" sz="1000" u="none" cap="none" strike="noStrike">
                        <a:latin typeface="Arial"/>
                        <a:ea typeface="Arial"/>
                        <a:cs typeface="Arial"/>
                        <a:sym typeface="Arial"/>
                      </a:endParaRPr>
                    </a:p>
                  </a:txBody>
                  <a:tcPr marT="7150" marB="34300" marR="7150" marL="71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the logged fruit intake to be stored in a database.</a:t>
                      </a:r>
                      <a:endParaRPr b="1" sz="1000" u="none" cap="none" strike="noStrike">
                        <a:latin typeface="Arial"/>
                        <a:ea typeface="Arial"/>
                        <a:cs typeface="Arial"/>
                        <a:sym typeface="Arial"/>
                      </a:endParaRPr>
                    </a:p>
                  </a:txBody>
                  <a:tcPr marT="7150" marB="34300" marR="7150" marL="7150" anchor="ctr">
                    <a:lnL cap="flat" cmpd="sng" w="12700">
                      <a:solidFill>
                        <a:schemeClr val="dk2"/>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5</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8"/>
          <p:cNvPicPr preferRelativeResize="0"/>
          <p:nvPr/>
        </p:nvPicPr>
        <p:blipFill rotWithShape="1">
          <a:blip r:embed="rId3">
            <a:alphaModFix/>
          </a:blip>
          <a:srcRect b="0" l="0" r="0" t="0"/>
          <a:stretch/>
        </p:blipFill>
        <p:spPr>
          <a:xfrm>
            <a:off x="1752375" y="1044400"/>
            <a:ext cx="5831279" cy="3691475"/>
          </a:xfrm>
          <a:prstGeom prst="rect">
            <a:avLst/>
          </a:prstGeom>
          <a:noFill/>
          <a:ln>
            <a:noFill/>
          </a:ln>
        </p:spPr>
      </p:pic>
      <p:sp>
        <p:nvSpPr>
          <p:cNvPr id="367" name="Google Shape;367;p58"/>
          <p:cNvSpPr txBox="1"/>
          <p:nvPr/>
        </p:nvSpPr>
        <p:spPr>
          <a:xfrm>
            <a:off x="1426275" y="325675"/>
            <a:ext cx="38520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Sprint 3 Burndown chart</a:t>
            </a:r>
            <a:endParaRPr sz="2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aphicFrame>
        <p:nvGraphicFramePr>
          <p:cNvPr id="372" name="Google Shape;372;p59"/>
          <p:cNvGraphicFramePr/>
          <p:nvPr/>
        </p:nvGraphicFramePr>
        <p:xfrm>
          <a:off x="94117" y="1251429"/>
          <a:ext cx="3000000" cy="3000000"/>
        </p:xfrm>
        <a:graphic>
          <a:graphicData uri="http://schemas.openxmlformats.org/drawingml/2006/table">
            <a:tbl>
              <a:tblPr bandRow="1">
                <a:noFill/>
                <a:tableStyleId>{A5994AFC-0FD3-431D-AB03-259D2F2B3A84}</a:tableStyleId>
              </a:tblPr>
              <a:tblGrid>
                <a:gridCol w="564800"/>
                <a:gridCol w="1428750"/>
                <a:gridCol w="3905250"/>
                <a:gridCol w="2880625"/>
              </a:tblGrid>
              <a:tr h="202075">
                <a:tc rowSpan="2">
                  <a:txBody>
                    <a:bodyPr/>
                    <a:lstStyle/>
                    <a:p>
                      <a:pPr indent="0" lvl="0" marL="0" marR="0" rtl="0" algn="ctr">
                        <a:spcBef>
                          <a:spcPts val="0"/>
                        </a:spcBef>
                        <a:spcAft>
                          <a:spcPts val="0"/>
                        </a:spcAft>
                        <a:buNone/>
                      </a:pPr>
                      <a:r>
                        <a:rPr b="1" lang="en" sz="1000">
                          <a:latin typeface="Arial"/>
                          <a:ea typeface="Arial"/>
                          <a:cs typeface="Arial"/>
                          <a:sym typeface="Arial"/>
                        </a:rPr>
                        <a:t>8</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enable users to rate and review fruits, and display their ratings and reviews for each fruit.</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95850">
                <a:tc vMerge="1"/>
                <a:tc>
                  <a:txBody>
                    <a:bodyPr/>
                    <a:lstStyle/>
                    <a:p>
                      <a:pPr indent="0" lvl="0" marL="63500" marR="0" rtl="0" algn="l">
                        <a:spcBef>
                          <a:spcPts val="0"/>
                        </a:spcBef>
                        <a:spcAft>
                          <a:spcPts val="0"/>
                        </a:spcAft>
                        <a:buNone/>
                      </a:pPr>
                      <a:r>
                        <a:rPr b="1" lang="en" sz="1000">
                          <a:latin typeface="Arial"/>
                          <a:ea typeface="Arial"/>
                          <a:cs typeface="Arial"/>
                          <a:sym typeface="Arial"/>
                        </a:rPr>
                        <a:t>Fruit Reviews</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rate and review the fruits I consume.</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8</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360975">
                <a:tc rowSpan="2">
                  <a:txBody>
                    <a:bodyPr/>
                    <a:lstStyle/>
                    <a:p>
                      <a:pPr indent="0" lvl="0" marL="0" marR="0" rtl="0" algn="ctr">
                        <a:spcBef>
                          <a:spcPts val="0"/>
                        </a:spcBef>
                        <a:spcAft>
                          <a:spcPts val="0"/>
                        </a:spcAft>
                        <a:buNone/>
                      </a:pPr>
                      <a:r>
                        <a:rPr b="1" lang="en" sz="1000">
                          <a:latin typeface="Arial"/>
                          <a:ea typeface="Arial"/>
                          <a:cs typeface="Arial"/>
                          <a:sym typeface="Arial"/>
                        </a:rPr>
                        <a:t>9</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support multiple languages, allow users to select their preferred language, and display all content in the selected language.</a:t>
                      </a:r>
                      <a:endParaRPr b="1" sz="1000">
                        <a:latin typeface="Arial"/>
                        <a:ea typeface="Arial"/>
                        <a:cs typeface="Arial"/>
                        <a:sym typeface="Arial"/>
                      </a:endParaRPr>
                    </a:p>
                  </a:txBody>
                  <a:tcPr marT="7150" marB="34300" marR="7150" marL="71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95850">
                <a:tc vMerge="1"/>
                <a:tc>
                  <a:txBody>
                    <a:bodyPr/>
                    <a:lstStyle/>
                    <a:p>
                      <a:pPr indent="0" lvl="0" marL="63500" marR="0" rtl="0" algn="l">
                        <a:spcBef>
                          <a:spcPts val="0"/>
                        </a:spcBef>
                        <a:spcAft>
                          <a:spcPts val="0"/>
                        </a:spcAft>
                        <a:buNone/>
                      </a:pPr>
                      <a:r>
                        <a:rPr b="1" lang="en" sz="1000">
                          <a:latin typeface="Arial"/>
                          <a:ea typeface="Arial"/>
                          <a:cs typeface="Arial"/>
                          <a:sym typeface="Arial"/>
                        </a:rPr>
                        <a:t>Multilingual Support</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the app to provide multilingual support.</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3</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r>
            </a:tbl>
          </a:graphicData>
        </a:graphic>
      </p:graphicFrame>
      <p:graphicFrame>
        <p:nvGraphicFramePr>
          <p:cNvPr id="373" name="Google Shape;373;p59"/>
          <p:cNvGraphicFramePr/>
          <p:nvPr/>
        </p:nvGraphicFramePr>
        <p:xfrm>
          <a:off x="94117" y="2406204"/>
          <a:ext cx="3000000" cy="3000000"/>
        </p:xfrm>
        <a:graphic>
          <a:graphicData uri="http://schemas.openxmlformats.org/drawingml/2006/table">
            <a:tbl>
              <a:tblPr bandRow="1">
                <a:noFill/>
                <a:tableStyleId>{A5994AFC-0FD3-431D-AB03-259D2F2B3A84}</a:tableStyleId>
              </a:tblPr>
              <a:tblGrid>
                <a:gridCol w="564800"/>
                <a:gridCol w="1428750"/>
                <a:gridCol w="3905250"/>
                <a:gridCol w="2880625"/>
              </a:tblGrid>
              <a:tr h="326775">
                <a:tc rowSpan="2">
                  <a:txBody>
                    <a:bodyPr/>
                    <a:lstStyle/>
                    <a:p>
                      <a:pPr indent="0" lvl="0" marL="0" marR="0" rtl="0" algn="ctr">
                        <a:spcBef>
                          <a:spcPts val="0"/>
                        </a:spcBef>
                        <a:spcAft>
                          <a:spcPts val="0"/>
                        </a:spcAft>
                        <a:buNone/>
                      </a:pPr>
                      <a:r>
                        <a:rPr b="1" lang="en" sz="1000">
                          <a:latin typeface="Arial"/>
                          <a:ea typeface="Arial"/>
                          <a:cs typeface="Arial"/>
                          <a:sym typeface="Arial"/>
                        </a:rPr>
                        <a:t>10</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provide a way for users to submit their own fruit-based recipes, including details like ingredients, instructions, and optionally, images or videos, and display a collection of user-contributed recipes.</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chemeClr val="dk2"/>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326775">
                <a:tc vMerge="1"/>
                <a:tc>
                  <a:txBody>
                    <a:bodyPr/>
                    <a:lstStyle/>
                    <a:p>
                      <a:pPr indent="0" lvl="0" marL="63500" marR="0" rtl="0" algn="l">
                        <a:spcBef>
                          <a:spcPts val="0"/>
                        </a:spcBef>
                        <a:spcAft>
                          <a:spcPts val="0"/>
                        </a:spcAft>
                        <a:buNone/>
                      </a:pPr>
                      <a:r>
                        <a:rPr b="1" lang="en" sz="1000">
                          <a:latin typeface="Arial"/>
                          <a:ea typeface="Arial"/>
                          <a:cs typeface="Arial"/>
                          <a:sym typeface="Arial"/>
                        </a:rPr>
                        <a:t>Recipe Sharing</a:t>
                      </a:r>
                      <a:endParaRPr b="1" sz="1000" u="none" cap="none" strike="noStrike">
                        <a:latin typeface="Arial"/>
                        <a:ea typeface="Arial"/>
                        <a:cs typeface="Arial"/>
                        <a:sym typeface="Arial"/>
                      </a:endParaRPr>
                    </a:p>
                  </a:txBody>
                  <a:tcPr marT="7150" marB="34300" marR="7150" marL="71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contribute my own fruit-based recipes to the app.</a:t>
                      </a:r>
                      <a:endParaRPr b="1" sz="1000" u="none" cap="none" strike="noStrike">
                        <a:latin typeface="Arial"/>
                        <a:ea typeface="Arial"/>
                        <a:cs typeface="Arial"/>
                        <a:sym typeface="Arial"/>
                      </a:endParaRPr>
                    </a:p>
                  </a:txBody>
                  <a:tcPr marT="7150" marB="34300" marR="7150" marL="7150" anchor="ctr">
                    <a:lnL cap="flat" cmpd="sng" w="12700">
                      <a:solidFill>
                        <a:schemeClr val="dk2"/>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8</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326775">
                <a:tc rowSpan="2">
                  <a:txBody>
                    <a:bodyPr/>
                    <a:lstStyle/>
                    <a:p>
                      <a:pPr indent="0" lvl="0" marL="0" marR="0" rtl="0" algn="ctr">
                        <a:spcBef>
                          <a:spcPts val="0"/>
                        </a:spcBef>
                        <a:spcAft>
                          <a:spcPts val="0"/>
                        </a:spcAft>
                        <a:buNone/>
                      </a:pPr>
                      <a:r>
                        <a:rPr b="1" lang="en" sz="1000">
                          <a:latin typeface="Arial"/>
                          <a:ea typeface="Arial"/>
                          <a:cs typeface="Arial"/>
                          <a:sym typeface="Arial"/>
                        </a:rPr>
                        <a:t>11</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offer various fruit consumption challenges, allow users to join and participate, track progress, and provide rewards or recognition for completing challenges.</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67800">
                <a:tc vMerge="1"/>
                <a:tc>
                  <a:txBody>
                    <a:bodyPr/>
                    <a:lstStyle/>
                    <a:p>
                      <a:pPr indent="0" lvl="0" marL="63500" marR="0" rtl="0" algn="l">
                        <a:spcBef>
                          <a:spcPts val="0"/>
                        </a:spcBef>
                        <a:spcAft>
                          <a:spcPts val="0"/>
                        </a:spcAft>
                        <a:buNone/>
                      </a:pPr>
                      <a:r>
                        <a:rPr b="1" lang="en" sz="1000">
                          <a:latin typeface="Arial"/>
                          <a:ea typeface="Arial"/>
                          <a:cs typeface="Arial"/>
                          <a:sym typeface="Arial"/>
                        </a:rPr>
                        <a:t>Challenges</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participate in fruit consumption challenges.</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13</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r>
              <a:tr h="326775">
                <a:tc rowSpan="2">
                  <a:txBody>
                    <a:bodyPr/>
                    <a:lstStyle/>
                    <a:p>
                      <a:pPr indent="0" lvl="0" marL="0" marR="0" rtl="0" algn="ctr">
                        <a:spcBef>
                          <a:spcPts val="0"/>
                        </a:spcBef>
                        <a:spcAft>
                          <a:spcPts val="0"/>
                        </a:spcAft>
                        <a:buNone/>
                      </a:pPr>
                      <a:r>
                        <a:rPr b="1" lang="en" sz="1000">
                          <a:latin typeface="Arial"/>
                          <a:ea typeface="Arial"/>
                          <a:cs typeface="Arial"/>
                          <a:sym typeface="Arial"/>
                        </a:rPr>
                        <a:t>12</a:t>
                      </a:r>
                      <a:endParaRPr b="1" sz="1000">
                        <a:latin typeface="Arial"/>
                        <a:ea typeface="Arial"/>
                        <a:cs typeface="Arial"/>
                        <a:sym typeface="Arial"/>
                      </a:endParaRPr>
                    </a:p>
                  </a:txBody>
                  <a:tcPr marT="7150" marB="34300" marR="7150" marL="7150" anchor="ctr">
                    <a:lnL cap="flat" cmpd="sng" w="127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gridSpan="3">
                  <a:txBody>
                    <a:bodyPr/>
                    <a:lstStyle/>
                    <a:p>
                      <a:pPr indent="0" lvl="0" marL="0" marR="0" rtl="0" algn="ctr">
                        <a:spcBef>
                          <a:spcPts val="0"/>
                        </a:spcBef>
                        <a:spcAft>
                          <a:spcPts val="0"/>
                        </a:spcAft>
                        <a:buNone/>
                      </a:pPr>
                      <a:r>
                        <a:rPr b="1" lang="en" sz="1000">
                          <a:latin typeface="Arial"/>
                          <a:ea typeface="Arial"/>
                          <a:cs typeface="Arial"/>
                          <a:sym typeface="Arial"/>
                        </a:rPr>
                        <a:t>The app should allow users to enable reminders for logging fruit intake, set reminder frequency and timing, and send notifications or reminders accordingly.</a:t>
                      </a:r>
                      <a:endParaRPr b="1" sz="1000">
                        <a:latin typeface="Arial"/>
                        <a:ea typeface="Arial"/>
                        <a:cs typeface="Arial"/>
                        <a:sym typeface="Arial"/>
                      </a:endParaRPr>
                    </a:p>
                  </a:txBody>
                  <a:tcPr marT="7150" marB="34300" marR="7150" marL="71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BFBFBF"/>
                        </a:gs>
                        <a:gs pos="100000">
                          <a:srgbClr val="737373"/>
                        </a:gs>
                      </a:gsLst>
                      <a:path path="circle">
                        <a:fillToRect b="50%" l="50%" r="50%" t="50%"/>
                      </a:path>
                      <a:tileRect/>
                    </a:gradFill>
                  </a:tcPr>
                </a:tc>
                <a:tc hMerge="1"/>
                <a:tc hMerge="1"/>
              </a:tr>
              <a:tr h="267800">
                <a:tc vMerge="1"/>
                <a:tc>
                  <a:txBody>
                    <a:bodyPr/>
                    <a:lstStyle/>
                    <a:p>
                      <a:pPr indent="0" lvl="0" marL="63500" marR="0" rtl="0" algn="l">
                        <a:spcBef>
                          <a:spcPts val="0"/>
                        </a:spcBef>
                        <a:spcAft>
                          <a:spcPts val="0"/>
                        </a:spcAft>
                        <a:buNone/>
                      </a:pPr>
                      <a:r>
                        <a:rPr b="1" lang="en" sz="1000">
                          <a:latin typeface="Arial"/>
                          <a:ea typeface="Arial"/>
                          <a:cs typeface="Arial"/>
                          <a:sym typeface="Arial"/>
                        </a:rPr>
                        <a:t>Intake Reminders</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As a user, I want to receive reminders to log my fruit intake.</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c>
                  <a:txBody>
                    <a:bodyPr/>
                    <a:lstStyle/>
                    <a:p>
                      <a:pPr indent="0" lvl="0" marL="63500" marR="0" rtl="0" algn="l">
                        <a:spcBef>
                          <a:spcPts val="0"/>
                        </a:spcBef>
                        <a:spcAft>
                          <a:spcPts val="0"/>
                        </a:spcAft>
                        <a:buNone/>
                      </a:pPr>
                      <a:r>
                        <a:rPr b="1" lang="en" sz="1000">
                          <a:latin typeface="Arial"/>
                          <a:ea typeface="Arial"/>
                          <a:cs typeface="Arial"/>
                          <a:sym typeface="Arial"/>
                        </a:rPr>
                        <a:t>2</a:t>
                      </a:r>
                      <a:endParaRPr b="1" sz="1000" u="none" cap="none" strike="noStrike">
                        <a:latin typeface="Arial"/>
                        <a:ea typeface="Arial"/>
                        <a:cs typeface="Arial"/>
                        <a:sym typeface="Arial"/>
                      </a:endParaRPr>
                    </a:p>
                  </a:txBody>
                  <a:tcPr marT="7150" marB="34300" marR="7150" marL="71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F2F2F2"/>
                        </a:gs>
                        <a:gs pos="100000">
                          <a:srgbClr val="A6A6A6"/>
                        </a:gs>
                      </a:gsLst>
                      <a:path path="circle">
                        <a:fillToRect b="50%" l="50%" r="50%" t="50%"/>
                      </a:path>
                      <a:tileRect/>
                    </a:gradFill>
                  </a:tcPr>
                </a:tc>
              </a:tr>
            </a:tbl>
          </a:graphicData>
        </a:graphic>
      </p:graphicFrame>
      <p:sp>
        <p:nvSpPr>
          <p:cNvPr id="374" name="Google Shape;374;p59"/>
          <p:cNvSpPr txBox="1"/>
          <p:nvPr/>
        </p:nvSpPr>
        <p:spPr>
          <a:xfrm>
            <a:off x="521125" y="166750"/>
            <a:ext cx="6253500" cy="8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Economica"/>
                <a:ea typeface="Economica"/>
                <a:cs typeface="Economica"/>
                <a:sym typeface="Economica"/>
              </a:rPr>
              <a:t>Sprint 4 Backlog</a:t>
            </a:r>
            <a:endParaRPr sz="2000">
              <a:solidFill>
                <a:schemeClr val="dk1"/>
              </a:solidFill>
              <a:latin typeface="Economica"/>
              <a:ea typeface="Economica"/>
              <a:cs typeface="Economica"/>
              <a:sym typeface="Economica"/>
            </a:endParaRPr>
          </a:p>
        </p:txBody>
      </p:sp>
      <p:graphicFrame>
        <p:nvGraphicFramePr>
          <p:cNvPr id="375" name="Google Shape;375;p59"/>
          <p:cNvGraphicFramePr/>
          <p:nvPr/>
        </p:nvGraphicFramePr>
        <p:xfrm>
          <a:off x="94117" y="703904"/>
          <a:ext cx="3000000" cy="3000000"/>
        </p:xfrm>
        <a:graphic>
          <a:graphicData uri="http://schemas.openxmlformats.org/drawingml/2006/table">
            <a:tbl>
              <a:tblPr bandRow="1">
                <a:noFill/>
                <a:tableStyleId>{A5994AFC-0FD3-431D-AB03-259D2F2B3A84}</a:tableStyleId>
              </a:tblPr>
              <a:tblGrid>
                <a:gridCol w="564800"/>
                <a:gridCol w="1428750"/>
                <a:gridCol w="3905250"/>
                <a:gridCol w="2880625"/>
              </a:tblGrid>
              <a:tr h="547525">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S.no</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chemeClr val="lt1"/>
                          </a:solidFill>
                          <a:latin typeface="Calibri"/>
                          <a:ea typeface="Calibri"/>
                          <a:cs typeface="Calibri"/>
                          <a:sym typeface="Calibri"/>
                        </a:rPr>
                        <a:t>Feature</a:t>
                      </a:r>
                      <a:endParaRPr i="1">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User Story</a:t>
                      </a:r>
                      <a:endParaRPr b="1" i="1" u="none" cap="none" strike="noStrike">
                        <a:solidFill>
                          <a:schemeClr val="lt1"/>
                        </a:solidFill>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c>
                  <a:txBody>
                    <a:bodyPr/>
                    <a:lstStyle/>
                    <a:p>
                      <a:pPr indent="0" lvl="0" marL="0" marR="0" rtl="0" algn="ctr">
                        <a:spcBef>
                          <a:spcPts val="0"/>
                        </a:spcBef>
                        <a:spcAft>
                          <a:spcPts val="0"/>
                        </a:spcAft>
                        <a:buNone/>
                      </a:pPr>
                      <a:r>
                        <a:rPr b="1" i="1" lang="en">
                          <a:solidFill>
                            <a:srgbClr val="FFFFFF"/>
                          </a:solidFill>
                          <a:latin typeface="Calibri"/>
                          <a:ea typeface="Calibri"/>
                          <a:cs typeface="Calibri"/>
                          <a:sym typeface="Calibri"/>
                        </a:rPr>
                        <a:t>Points</a:t>
                      </a:r>
                      <a:endParaRPr i="1" u="none" cap="none" strike="noStrike">
                        <a:latin typeface="Calibri"/>
                        <a:ea typeface="Calibri"/>
                        <a:cs typeface="Calibri"/>
                        <a:sym typeface="Calibri"/>
                      </a:endParaRPr>
                    </a:p>
                  </a:txBody>
                  <a:tcPr marT="7150" marB="34300" marR="7150" marL="7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1A4A78"/>
                        </a:gs>
                        <a:gs pos="100000">
                          <a:srgbClr val="04070B"/>
                        </a:gs>
                      </a:gsLst>
                      <a:path path="circle">
                        <a:fillToRect b="50%" l="50%" r="50%" t="50%"/>
                      </a:path>
                      <a:tileRect/>
                    </a:gra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0"/>
          <p:cNvSpPr txBox="1"/>
          <p:nvPr>
            <p:ph type="title"/>
          </p:nvPr>
        </p:nvSpPr>
        <p:spPr>
          <a:xfrm>
            <a:off x="311700" y="95425"/>
            <a:ext cx="8520600" cy="461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700">
                <a:latin typeface="Arial"/>
                <a:ea typeface="Arial"/>
                <a:cs typeface="Arial"/>
                <a:sym typeface="Arial"/>
              </a:rPr>
              <a:t>Test Cases</a:t>
            </a:r>
            <a:endParaRPr sz="2700">
              <a:latin typeface="Arial"/>
              <a:ea typeface="Arial"/>
              <a:cs typeface="Arial"/>
              <a:sym typeface="Arial"/>
            </a:endParaRPr>
          </a:p>
        </p:txBody>
      </p:sp>
      <p:graphicFrame>
        <p:nvGraphicFramePr>
          <p:cNvPr id="381" name="Google Shape;381;p60"/>
          <p:cNvGraphicFramePr/>
          <p:nvPr/>
        </p:nvGraphicFramePr>
        <p:xfrm>
          <a:off x="311675" y="808225"/>
          <a:ext cx="3000000" cy="3000000"/>
        </p:xfrm>
        <a:graphic>
          <a:graphicData uri="http://schemas.openxmlformats.org/drawingml/2006/table">
            <a:tbl>
              <a:tblPr>
                <a:noFill/>
                <a:tableStyleId>{04A1906B-8124-4478-902F-AFA2BCAE4AD1}</a:tableStyleId>
              </a:tblPr>
              <a:tblGrid>
                <a:gridCol w="783125"/>
                <a:gridCol w="1235850"/>
                <a:gridCol w="1428450"/>
                <a:gridCol w="1197300"/>
                <a:gridCol w="1486275"/>
                <a:gridCol w="1563325"/>
                <a:gridCol w="889075"/>
              </a:tblGrid>
              <a:tr h="307425">
                <a:tc>
                  <a:txBody>
                    <a:bodyPr/>
                    <a:lstStyle/>
                    <a:p>
                      <a:pPr indent="0" lvl="0" marL="0" rtl="0" algn="ctr">
                        <a:spcBef>
                          <a:spcPts val="0"/>
                        </a:spcBef>
                        <a:spcAft>
                          <a:spcPts val="0"/>
                        </a:spcAft>
                        <a:buNone/>
                      </a:pPr>
                      <a:r>
                        <a:rPr b="1" lang="en" sz="1000">
                          <a:solidFill>
                            <a:schemeClr val="lt1"/>
                          </a:solidFill>
                        </a:rPr>
                        <a:t>Test Case ID</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User Story ID</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Feature</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Description</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Steps</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Expected Result</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Status</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r>
              <a:tr h="866475">
                <a:tc>
                  <a:txBody>
                    <a:bodyPr/>
                    <a:lstStyle/>
                    <a:p>
                      <a:pPr indent="0" lvl="0" marL="0" rtl="0" algn="ctr">
                        <a:spcBef>
                          <a:spcPts val="0"/>
                        </a:spcBef>
                        <a:spcAft>
                          <a:spcPts val="0"/>
                        </a:spcAft>
                        <a:buNone/>
                      </a:pPr>
                      <a:r>
                        <a:rPr lang="en" sz="1000"/>
                        <a:t>TC1</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8</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Fruit Reviews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Add Fruit Review</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Login, navigate to fruit review section, choose a fruit, submit a review and rating.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Review and rating are saved and displayed for that fruit.</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586925">
                <a:tc>
                  <a:txBody>
                    <a:bodyPr/>
                    <a:lstStyle/>
                    <a:p>
                      <a:pPr indent="0" lvl="0" marL="0" rtl="0" algn="ctr">
                        <a:spcBef>
                          <a:spcPts val="0"/>
                        </a:spcBef>
                        <a:spcAft>
                          <a:spcPts val="0"/>
                        </a:spcAft>
                        <a:buNone/>
                      </a:pPr>
                      <a:r>
                        <a:rPr lang="en" sz="1000"/>
                        <a:t>TC2</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8</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Fruit Reviews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Display Reviews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Navigate to a fruit detail page.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All reviews and ratings for that fruit are displayed.</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726675">
                <a:tc>
                  <a:txBody>
                    <a:bodyPr/>
                    <a:lstStyle/>
                    <a:p>
                      <a:pPr indent="0" lvl="0" marL="0" rtl="0" algn="ctr">
                        <a:spcBef>
                          <a:spcPts val="0"/>
                        </a:spcBef>
                        <a:spcAft>
                          <a:spcPts val="0"/>
                        </a:spcAft>
                        <a:buNone/>
                      </a:pPr>
                      <a:r>
                        <a:rPr lang="en" sz="1000"/>
                        <a:t>TC3</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8</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Fruit Reviews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Review Input Validation</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Attempt to submit an empty review or an invalid rating.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Error message is displayed and review is not submitted.</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726675">
                <a:tc>
                  <a:txBody>
                    <a:bodyPr/>
                    <a:lstStyle/>
                    <a:p>
                      <a:pPr indent="0" lvl="0" marL="0" rtl="0" algn="ctr">
                        <a:spcBef>
                          <a:spcPts val="0"/>
                        </a:spcBef>
                        <a:spcAft>
                          <a:spcPts val="0"/>
                        </a:spcAft>
                        <a:buNone/>
                      </a:pPr>
                      <a:r>
                        <a:rPr lang="en" sz="1000"/>
                        <a:t>TC4</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9</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Multilingual Support</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Change Language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Go to settings, select a different language.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All app content updates to reflect the selected language.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586925">
                <a:tc>
                  <a:txBody>
                    <a:bodyPr/>
                    <a:lstStyle/>
                    <a:p>
                      <a:pPr indent="0" lvl="0" marL="0" rtl="0" algn="ctr">
                        <a:spcBef>
                          <a:spcPts val="0"/>
                        </a:spcBef>
                        <a:spcAft>
                          <a:spcPts val="0"/>
                        </a:spcAft>
                        <a:buNone/>
                      </a:pPr>
                      <a:r>
                        <a:rPr lang="en" sz="1000"/>
                        <a:t>TC5</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9</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Multilingual Support</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Language Persistence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Change language, close and reopen the app.</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App retains the selected language setting.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1"/>
          <p:cNvSpPr txBox="1"/>
          <p:nvPr>
            <p:ph type="title"/>
          </p:nvPr>
        </p:nvSpPr>
        <p:spPr>
          <a:xfrm>
            <a:off x="311700" y="0"/>
            <a:ext cx="8520600" cy="630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40740"/>
              <a:buFont typeface="Arial"/>
              <a:buNone/>
            </a:pPr>
            <a:r>
              <a:rPr lang="en" sz="2700">
                <a:latin typeface="Arial"/>
                <a:ea typeface="Arial"/>
                <a:cs typeface="Arial"/>
                <a:sym typeface="Arial"/>
              </a:rPr>
              <a:t>Test Cases</a:t>
            </a:r>
            <a:endParaRPr/>
          </a:p>
        </p:txBody>
      </p:sp>
      <p:graphicFrame>
        <p:nvGraphicFramePr>
          <p:cNvPr id="387" name="Google Shape;387;p61"/>
          <p:cNvGraphicFramePr/>
          <p:nvPr/>
        </p:nvGraphicFramePr>
        <p:xfrm>
          <a:off x="220850" y="629950"/>
          <a:ext cx="3000000" cy="3000000"/>
        </p:xfrm>
        <a:graphic>
          <a:graphicData uri="http://schemas.openxmlformats.org/drawingml/2006/table">
            <a:tbl>
              <a:tblPr>
                <a:noFill/>
                <a:tableStyleId>{04A1906B-8124-4478-902F-AFA2BCAE4AD1}</a:tableStyleId>
              </a:tblPr>
              <a:tblGrid>
                <a:gridCol w="851225"/>
                <a:gridCol w="1005300"/>
                <a:gridCol w="1419500"/>
                <a:gridCol w="1602500"/>
                <a:gridCol w="1207600"/>
                <a:gridCol w="1669925"/>
                <a:gridCol w="764525"/>
              </a:tblGrid>
              <a:tr h="478350">
                <a:tc>
                  <a:txBody>
                    <a:bodyPr/>
                    <a:lstStyle/>
                    <a:p>
                      <a:pPr indent="0" lvl="0" marL="0" rtl="0" algn="ctr">
                        <a:spcBef>
                          <a:spcPts val="0"/>
                        </a:spcBef>
                        <a:spcAft>
                          <a:spcPts val="0"/>
                        </a:spcAft>
                        <a:buNone/>
                      </a:pPr>
                      <a:r>
                        <a:rPr b="1" lang="en" sz="1000">
                          <a:solidFill>
                            <a:schemeClr val="lt1"/>
                          </a:solidFill>
                        </a:rPr>
                        <a:t>Test Case ID</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User Story ID</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Feature</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Description</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Steps</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Expected Result</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Status</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r>
              <a:tr h="926825">
                <a:tc>
                  <a:txBody>
                    <a:bodyPr/>
                    <a:lstStyle/>
                    <a:p>
                      <a:pPr indent="0" lvl="0" marL="0" rtl="0" algn="ctr">
                        <a:spcBef>
                          <a:spcPts val="0"/>
                        </a:spcBef>
                        <a:spcAft>
                          <a:spcPts val="0"/>
                        </a:spcAft>
                        <a:buNone/>
                      </a:pPr>
                      <a:r>
                        <a:rPr lang="en" sz="1000"/>
                        <a:t>TC1</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8</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Fruit Reviews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Add Fruit Review</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Login, navigate to fruit review section, choose a fruit, submit a review and rating.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Review and rating are saved and displayed for that fruit.</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658025">
                <a:tc>
                  <a:txBody>
                    <a:bodyPr/>
                    <a:lstStyle/>
                    <a:p>
                      <a:pPr indent="0" lvl="0" marL="0" rtl="0" algn="ctr">
                        <a:spcBef>
                          <a:spcPts val="0"/>
                        </a:spcBef>
                        <a:spcAft>
                          <a:spcPts val="0"/>
                        </a:spcAft>
                        <a:buNone/>
                      </a:pPr>
                      <a:r>
                        <a:rPr lang="en" sz="1000"/>
                        <a:t>TC2</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8</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Fruit Reviews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Display Reviews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Navigate to a fruit detail page.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All reviews and ratings for that fruit are displayed.</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777300">
                <a:tc>
                  <a:txBody>
                    <a:bodyPr/>
                    <a:lstStyle/>
                    <a:p>
                      <a:pPr indent="0" lvl="0" marL="0" rtl="0" algn="ctr">
                        <a:spcBef>
                          <a:spcPts val="0"/>
                        </a:spcBef>
                        <a:spcAft>
                          <a:spcPts val="0"/>
                        </a:spcAft>
                        <a:buNone/>
                      </a:pPr>
                      <a:r>
                        <a:rPr lang="en" sz="1000"/>
                        <a:t>TC3</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8</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Fruit Reviews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Review Input Validation</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Attempt to submit an empty review or an invalid rating.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Error message is displayed and review is not submitted.</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658025">
                <a:tc>
                  <a:txBody>
                    <a:bodyPr/>
                    <a:lstStyle/>
                    <a:p>
                      <a:pPr indent="0" lvl="0" marL="0" rtl="0" algn="ctr">
                        <a:spcBef>
                          <a:spcPts val="0"/>
                        </a:spcBef>
                        <a:spcAft>
                          <a:spcPts val="0"/>
                        </a:spcAft>
                        <a:buNone/>
                      </a:pPr>
                      <a:r>
                        <a:rPr lang="en" sz="1000"/>
                        <a:t>TC4</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9</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Multilingual Support</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Change Language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Go to settings, select a different language.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All app content updates to reflect the selected language.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777300">
                <a:tc>
                  <a:txBody>
                    <a:bodyPr/>
                    <a:lstStyle/>
                    <a:p>
                      <a:pPr indent="0" lvl="0" marL="0" rtl="0" algn="ctr">
                        <a:spcBef>
                          <a:spcPts val="0"/>
                        </a:spcBef>
                        <a:spcAft>
                          <a:spcPts val="0"/>
                        </a:spcAft>
                        <a:buNone/>
                      </a:pPr>
                      <a:r>
                        <a:rPr lang="en" sz="1000"/>
                        <a:t>TC5</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9</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Multilingual Support</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Language Persistence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Change language, close and reopen the app.</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App retains the selected language setting.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ph type="title"/>
          </p:nvPr>
        </p:nvSpPr>
        <p:spPr>
          <a:xfrm>
            <a:off x="311700" y="0"/>
            <a:ext cx="8520600" cy="678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40740"/>
              <a:buFont typeface="Arial"/>
              <a:buNone/>
            </a:pPr>
            <a:r>
              <a:rPr lang="en" sz="2700">
                <a:latin typeface="Arial"/>
                <a:ea typeface="Arial"/>
                <a:cs typeface="Arial"/>
                <a:sym typeface="Arial"/>
              </a:rPr>
              <a:t>Test Cases</a:t>
            </a:r>
            <a:endParaRPr/>
          </a:p>
        </p:txBody>
      </p:sp>
      <p:graphicFrame>
        <p:nvGraphicFramePr>
          <p:cNvPr id="393" name="Google Shape;393;p62"/>
          <p:cNvGraphicFramePr/>
          <p:nvPr/>
        </p:nvGraphicFramePr>
        <p:xfrm>
          <a:off x="211225" y="629250"/>
          <a:ext cx="3000000" cy="3000000"/>
        </p:xfrm>
        <a:graphic>
          <a:graphicData uri="http://schemas.openxmlformats.org/drawingml/2006/table">
            <a:tbl>
              <a:tblPr>
                <a:noFill/>
                <a:tableStyleId>{04A1906B-8124-4478-902F-AFA2BCAE4AD1}</a:tableStyleId>
              </a:tblPr>
              <a:tblGrid>
                <a:gridCol w="734175"/>
                <a:gridCol w="926800"/>
                <a:gridCol w="1302450"/>
                <a:gridCol w="1601050"/>
                <a:gridCol w="1562525"/>
                <a:gridCol w="1755150"/>
                <a:gridCol w="695650"/>
              </a:tblGrid>
              <a:tr h="357175">
                <a:tc>
                  <a:txBody>
                    <a:bodyPr/>
                    <a:lstStyle/>
                    <a:p>
                      <a:pPr indent="0" lvl="0" marL="0" rtl="0" algn="ctr">
                        <a:spcBef>
                          <a:spcPts val="0"/>
                        </a:spcBef>
                        <a:spcAft>
                          <a:spcPts val="0"/>
                        </a:spcAft>
                        <a:buNone/>
                      </a:pPr>
                      <a:r>
                        <a:rPr b="1" lang="en" sz="1000">
                          <a:solidFill>
                            <a:schemeClr val="lt1"/>
                          </a:solidFill>
                        </a:rPr>
                        <a:t>Test Case ID</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User Story ID</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Feature</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Description</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Steps</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Expected Result</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Status</a:t>
                      </a:r>
                      <a:endParaRPr b="1" sz="1000">
                        <a:solidFill>
                          <a:schemeClr val="lt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r>
              <a:tr h="681900">
                <a:tc>
                  <a:txBody>
                    <a:bodyPr/>
                    <a:lstStyle/>
                    <a:p>
                      <a:pPr indent="0" lvl="0" marL="0" rtl="0" algn="ctr">
                        <a:spcBef>
                          <a:spcPts val="0"/>
                        </a:spcBef>
                        <a:spcAft>
                          <a:spcPts val="0"/>
                        </a:spcAft>
                        <a:buNone/>
                      </a:pPr>
                      <a:r>
                        <a:rPr lang="en" sz="1000"/>
                        <a:t>TC6</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9</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Multilingual Support</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Display Content in Selected Language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Select a language, navigate through various app sections.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All textual content is displayed in the chosen language.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b="1" lang="en" sz="1000"/>
                        <a:t>Pass</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681900">
                <a:tc>
                  <a:txBody>
                    <a:bodyPr/>
                    <a:lstStyle/>
                    <a:p>
                      <a:pPr indent="0" lvl="0" marL="0" rtl="0" algn="ctr">
                        <a:spcBef>
                          <a:spcPts val="0"/>
                        </a:spcBef>
                        <a:spcAft>
                          <a:spcPts val="0"/>
                        </a:spcAft>
                        <a:buNone/>
                      </a:pPr>
                      <a:r>
                        <a:rPr lang="en" sz="1000"/>
                        <a:t>TC7</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10</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Recipe Sharing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Submit Recipe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Navigate to recipe submission page, fill in details, submit.</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Recipe is added to the collection and is viewable by others.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b="1" lang="en" sz="1000"/>
                        <a:t>Pass</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1006675">
                <a:tc>
                  <a:txBody>
                    <a:bodyPr/>
                    <a:lstStyle/>
                    <a:p>
                      <a:pPr indent="0" lvl="0" marL="0" rtl="0" algn="ctr">
                        <a:spcBef>
                          <a:spcPts val="0"/>
                        </a:spcBef>
                        <a:spcAft>
                          <a:spcPts val="0"/>
                        </a:spcAft>
                        <a:buNone/>
                      </a:pPr>
                      <a:r>
                        <a:rPr lang="en" sz="1000"/>
                        <a:t>TC8</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10</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Recipe Sharing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Recipe Detail Viewing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Click on a user-submitted recipe.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Detailed view of the recipe including ingredients, instructions, and media if available.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b="1" lang="en" sz="1000"/>
                        <a:t>Pass</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844275">
                <a:tc>
                  <a:txBody>
                    <a:bodyPr/>
                    <a:lstStyle/>
                    <a:p>
                      <a:pPr indent="0" lvl="0" marL="0" rtl="0" algn="ctr">
                        <a:spcBef>
                          <a:spcPts val="0"/>
                        </a:spcBef>
                        <a:spcAft>
                          <a:spcPts val="0"/>
                        </a:spcAft>
                        <a:buNone/>
                      </a:pPr>
                      <a:r>
                        <a:rPr lang="en" sz="1000"/>
                        <a:t>TC9</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10</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Recipe Sharing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Invalid Recipe Submission</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Attempt to submit a recipe with missing required fields.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Error messages are shown and submission is prevented.</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b="1" lang="en" sz="1000"/>
                        <a:t>Pass</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681900">
                <a:tc>
                  <a:txBody>
                    <a:bodyPr/>
                    <a:lstStyle/>
                    <a:p>
                      <a:pPr indent="0" lvl="0" marL="0" rtl="0" algn="ctr">
                        <a:spcBef>
                          <a:spcPts val="0"/>
                        </a:spcBef>
                        <a:spcAft>
                          <a:spcPts val="0"/>
                        </a:spcAft>
                        <a:buNone/>
                      </a:pPr>
                      <a:r>
                        <a:rPr lang="en" sz="1000"/>
                        <a:t>TC10</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11</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Challenges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Join Challenge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Browse available challenges, select a challenge, join.</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User is added to the challenge and can start participating.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b="1" lang="en" sz="1000"/>
                        <a:t>Pass</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3"/>
          <p:cNvSpPr txBox="1"/>
          <p:nvPr>
            <p:ph type="title"/>
          </p:nvPr>
        </p:nvSpPr>
        <p:spPr>
          <a:xfrm>
            <a:off x="311700" y="0"/>
            <a:ext cx="8520600" cy="69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40740"/>
              <a:buFont typeface="Arial"/>
              <a:buNone/>
            </a:pPr>
            <a:r>
              <a:rPr lang="en" sz="2700">
                <a:latin typeface="Arial"/>
                <a:ea typeface="Arial"/>
                <a:cs typeface="Arial"/>
                <a:sym typeface="Arial"/>
              </a:rPr>
              <a:t>Test Cases</a:t>
            </a:r>
            <a:endParaRPr/>
          </a:p>
        </p:txBody>
      </p:sp>
      <p:graphicFrame>
        <p:nvGraphicFramePr>
          <p:cNvPr id="399" name="Google Shape;399;p63"/>
          <p:cNvGraphicFramePr/>
          <p:nvPr/>
        </p:nvGraphicFramePr>
        <p:xfrm>
          <a:off x="227275" y="629925"/>
          <a:ext cx="3000000" cy="3000000"/>
        </p:xfrm>
        <a:graphic>
          <a:graphicData uri="http://schemas.openxmlformats.org/drawingml/2006/table">
            <a:tbl>
              <a:tblPr>
                <a:noFill/>
                <a:tableStyleId>{04A1906B-8124-4478-902F-AFA2BCAE4AD1}</a:tableStyleId>
              </a:tblPr>
              <a:tblGrid>
                <a:gridCol w="959600"/>
                <a:gridCol w="930725"/>
                <a:gridCol w="1171500"/>
                <a:gridCol w="1412300"/>
                <a:gridCol w="1672375"/>
                <a:gridCol w="1633825"/>
                <a:gridCol w="824775"/>
              </a:tblGrid>
              <a:tr h="419050">
                <a:tc>
                  <a:txBody>
                    <a:bodyPr/>
                    <a:lstStyle/>
                    <a:p>
                      <a:pPr indent="0" lvl="0" marL="0" rtl="0" algn="ctr">
                        <a:spcBef>
                          <a:spcPts val="0"/>
                        </a:spcBef>
                        <a:spcAft>
                          <a:spcPts val="0"/>
                        </a:spcAft>
                        <a:buNone/>
                      </a:pPr>
                      <a:r>
                        <a:rPr b="1" lang="en" sz="1000">
                          <a:solidFill>
                            <a:schemeClr val="lt1"/>
                          </a:solidFill>
                        </a:rPr>
                        <a:t>Test Case ID</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User Story ID</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Feature</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Description</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Steps</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Expected Result</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spcBef>
                          <a:spcPts val="0"/>
                        </a:spcBef>
                        <a:spcAft>
                          <a:spcPts val="0"/>
                        </a:spcAft>
                        <a:buNone/>
                      </a:pPr>
                      <a:r>
                        <a:rPr b="1" lang="en" sz="1000">
                          <a:solidFill>
                            <a:schemeClr val="lt1"/>
                          </a:solidFill>
                        </a:rPr>
                        <a:t>Status</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r>
              <a:tr h="800025">
                <a:tc>
                  <a:txBody>
                    <a:bodyPr/>
                    <a:lstStyle/>
                    <a:p>
                      <a:pPr indent="0" lvl="0" marL="0" rtl="0" algn="ctr">
                        <a:spcBef>
                          <a:spcPts val="0"/>
                        </a:spcBef>
                        <a:spcAft>
                          <a:spcPts val="0"/>
                        </a:spcAft>
                        <a:buNone/>
                      </a:pPr>
                      <a:r>
                        <a:rPr lang="en" sz="1000"/>
                        <a:t>TC11</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11</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Challenges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Track Progress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Participate in a challenge, log activities.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Progress is tracked and displayed correctly.</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800025">
                <a:tc>
                  <a:txBody>
                    <a:bodyPr/>
                    <a:lstStyle/>
                    <a:p>
                      <a:pPr indent="0" lvl="0" marL="0" rtl="0" algn="ctr">
                        <a:spcBef>
                          <a:spcPts val="0"/>
                        </a:spcBef>
                        <a:spcAft>
                          <a:spcPts val="0"/>
                        </a:spcAft>
                        <a:buNone/>
                      </a:pPr>
                      <a:r>
                        <a:rPr lang="en" sz="1000"/>
                        <a:t>TC12</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11</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Challenges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Complete Challenge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Meet all challenge criteria.</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Challenge is marked as completed and rewards are issued.</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1180975">
                <a:tc>
                  <a:txBody>
                    <a:bodyPr/>
                    <a:lstStyle/>
                    <a:p>
                      <a:pPr indent="0" lvl="0" marL="0" rtl="0" algn="ctr">
                        <a:spcBef>
                          <a:spcPts val="0"/>
                        </a:spcBef>
                        <a:spcAft>
                          <a:spcPts val="0"/>
                        </a:spcAft>
                        <a:buNone/>
                      </a:pPr>
                      <a:r>
                        <a:rPr lang="en" sz="1000"/>
                        <a:t>TC13</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12</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Intake Reminders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Set Reminder</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Go to reminder settings, enable reminders, set frequency and timing.</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Reminders are set up as specified.</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990475">
                <a:tc>
                  <a:txBody>
                    <a:bodyPr/>
                    <a:lstStyle/>
                    <a:p>
                      <a:pPr indent="0" lvl="0" marL="0" rtl="0" algn="ctr">
                        <a:spcBef>
                          <a:spcPts val="0"/>
                        </a:spcBef>
                        <a:spcAft>
                          <a:spcPts val="0"/>
                        </a:spcAft>
                        <a:buNone/>
                      </a:pPr>
                      <a:r>
                        <a:rPr lang="en" sz="1000"/>
                        <a:t>TC14</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12</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Intake Reminders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Reminder Persistence</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Set reminders, close and reopen the app.</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Reminder settings are preserved.</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Pass</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MEMBERS</a:t>
            </a:r>
            <a:endParaRPr/>
          </a:p>
        </p:txBody>
      </p:sp>
      <p:pic>
        <p:nvPicPr>
          <p:cNvPr id="161" name="Google Shape;161;p28"/>
          <p:cNvPicPr preferRelativeResize="0"/>
          <p:nvPr/>
        </p:nvPicPr>
        <p:blipFill rotWithShape="1">
          <a:blip r:embed="rId3">
            <a:alphaModFix/>
          </a:blip>
          <a:srcRect b="0" l="0" r="0" t="0"/>
          <a:stretch/>
        </p:blipFill>
        <p:spPr>
          <a:xfrm>
            <a:off x="374498" y="1225225"/>
            <a:ext cx="2830400" cy="3175175"/>
          </a:xfrm>
          <a:prstGeom prst="rect">
            <a:avLst/>
          </a:prstGeom>
          <a:noFill/>
          <a:ln>
            <a:noFill/>
          </a:ln>
        </p:spPr>
      </p:pic>
      <p:sp>
        <p:nvSpPr>
          <p:cNvPr id="162" name="Google Shape;162;p28"/>
          <p:cNvSpPr txBox="1"/>
          <p:nvPr/>
        </p:nvSpPr>
        <p:spPr>
          <a:xfrm>
            <a:off x="425825" y="4478400"/>
            <a:ext cx="28305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Ashish Padma</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Machine Learning Engineer</a:t>
            </a:r>
            <a:endParaRPr b="0" i="0" sz="1400" u="none" cap="none" strike="noStrike">
              <a:solidFill>
                <a:schemeClr val="dk1"/>
              </a:solidFill>
              <a:latin typeface="Open Sans"/>
              <a:ea typeface="Open Sans"/>
              <a:cs typeface="Open Sans"/>
              <a:sym typeface="Open Sans"/>
            </a:endParaRPr>
          </a:p>
        </p:txBody>
      </p:sp>
      <p:pic>
        <p:nvPicPr>
          <p:cNvPr id="163" name="Google Shape;163;p28"/>
          <p:cNvPicPr preferRelativeResize="0"/>
          <p:nvPr/>
        </p:nvPicPr>
        <p:blipFill rotWithShape="1">
          <a:blip r:embed="rId4">
            <a:alphaModFix/>
          </a:blip>
          <a:srcRect b="0" l="0" r="0" t="0"/>
          <a:stretch/>
        </p:blipFill>
        <p:spPr>
          <a:xfrm>
            <a:off x="3408725" y="1225225"/>
            <a:ext cx="2768601" cy="3175176"/>
          </a:xfrm>
          <a:prstGeom prst="rect">
            <a:avLst/>
          </a:prstGeom>
          <a:noFill/>
          <a:ln>
            <a:noFill/>
          </a:ln>
        </p:spPr>
      </p:pic>
      <p:sp>
        <p:nvSpPr>
          <p:cNvPr id="164" name="Google Shape;164;p28"/>
          <p:cNvSpPr txBox="1"/>
          <p:nvPr/>
        </p:nvSpPr>
        <p:spPr>
          <a:xfrm>
            <a:off x="6229938" y="4478400"/>
            <a:ext cx="28305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Sushmitha Reddy Poddaturu </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Machine Learning Engineer</a:t>
            </a:r>
            <a:endParaRPr b="0" i="0" sz="1400" u="none" cap="none" strike="noStrike">
              <a:solidFill>
                <a:schemeClr val="dk1"/>
              </a:solidFill>
              <a:latin typeface="Open Sans"/>
              <a:ea typeface="Open Sans"/>
              <a:cs typeface="Open Sans"/>
              <a:sym typeface="Open Sans"/>
            </a:endParaRPr>
          </a:p>
        </p:txBody>
      </p:sp>
      <p:pic>
        <p:nvPicPr>
          <p:cNvPr id="165" name="Google Shape;165;p28"/>
          <p:cNvPicPr preferRelativeResize="0"/>
          <p:nvPr/>
        </p:nvPicPr>
        <p:blipFill rotWithShape="1">
          <a:blip r:embed="rId5">
            <a:alphaModFix/>
          </a:blip>
          <a:srcRect b="0" l="0" r="0" t="0"/>
          <a:stretch/>
        </p:blipFill>
        <p:spPr>
          <a:xfrm>
            <a:off x="6329725" y="1225225"/>
            <a:ext cx="2630925" cy="3175176"/>
          </a:xfrm>
          <a:prstGeom prst="rect">
            <a:avLst/>
          </a:prstGeom>
          <a:noFill/>
          <a:ln>
            <a:noFill/>
          </a:ln>
        </p:spPr>
      </p:pic>
      <p:sp>
        <p:nvSpPr>
          <p:cNvPr id="166" name="Google Shape;166;p28"/>
          <p:cNvSpPr txBox="1"/>
          <p:nvPr/>
        </p:nvSpPr>
        <p:spPr>
          <a:xfrm>
            <a:off x="3408725" y="4478400"/>
            <a:ext cx="28305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Poojitha chinthala </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Machine Learning Engineer</a:t>
            </a:r>
            <a:endParaRPr b="0" i="0"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4"/>
          <p:cNvSpPr txBox="1"/>
          <p:nvPr>
            <p:ph type="title"/>
          </p:nvPr>
        </p:nvSpPr>
        <p:spPr>
          <a:xfrm>
            <a:off x="311700" y="0"/>
            <a:ext cx="8520600" cy="7263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4200"/>
              <a:buNone/>
            </a:pPr>
            <a:r>
              <a:rPr lang="en" sz="2700">
                <a:latin typeface="Arial"/>
                <a:ea typeface="Arial"/>
                <a:cs typeface="Arial"/>
                <a:sym typeface="Arial"/>
              </a:rPr>
              <a:t>Stories Completed</a:t>
            </a:r>
            <a:endParaRPr sz="2700">
              <a:latin typeface="Arial"/>
              <a:ea typeface="Arial"/>
              <a:cs typeface="Arial"/>
              <a:sym typeface="Arial"/>
            </a:endParaRPr>
          </a:p>
        </p:txBody>
      </p:sp>
      <p:graphicFrame>
        <p:nvGraphicFramePr>
          <p:cNvPr id="405" name="Google Shape;405;p64"/>
          <p:cNvGraphicFramePr/>
          <p:nvPr/>
        </p:nvGraphicFramePr>
        <p:xfrm>
          <a:off x="227250" y="771850"/>
          <a:ext cx="3000000" cy="3000000"/>
        </p:xfrm>
        <a:graphic>
          <a:graphicData uri="http://schemas.openxmlformats.org/drawingml/2006/table">
            <a:tbl>
              <a:tblPr>
                <a:noFill/>
                <a:tableStyleId>{04A1906B-8124-4478-902F-AFA2BCAE4AD1}</a:tableStyleId>
              </a:tblPr>
              <a:tblGrid>
                <a:gridCol w="1066000"/>
                <a:gridCol w="1441700"/>
                <a:gridCol w="3262100"/>
                <a:gridCol w="1114200"/>
                <a:gridCol w="1721000"/>
              </a:tblGrid>
              <a:tr h="465225">
                <a:tc>
                  <a:txBody>
                    <a:bodyPr/>
                    <a:lstStyle/>
                    <a:p>
                      <a:pPr indent="0" lvl="0" marL="0" rtl="0" algn="ctr">
                        <a:lnSpc>
                          <a:spcPct val="115000"/>
                        </a:lnSpc>
                        <a:spcBef>
                          <a:spcPts val="0"/>
                        </a:spcBef>
                        <a:spcAft>
                          <a:spcPts val="0"/>
                        </a:spcAft>
                        <a:buNone/>
                      </a:pPr>
                      <a:r>
                        <a:rPr b="1" lang="en" sz="1000">
                          <a:solidFill>
                            <a:schemeClr val="lt1"/>
                          </a:solidFill>
                          <a:uFill>
                            <a:noFill/>
                          </a:uFill>
                          <a:hlinkClick r:id="rId3">
                            <a:extLst>
                              <a:ext uri="{A12FA001-AC4F-418D-AE19-62706E023703}">
                                <ahyp:hlinkClr val="tx"/>
                              </a:ext>
                            </a:extLst>
                          </a:hlinkClick>
                        </a:rPr>
                        <a:t>S.no</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lnSpc>
                          <a:spcPct val="115000"/>
                        </a:lnSpc>
                        <a:spcBef>
                          <a:spcPts val="0"/>
                        </a:spcBef>
                        <a:spcAft>
                          <a:spcPts val="0"/>
                        </a:spcAft>
                        <a:buNone/>
                      </a:pPr>
                      <a:r>
                        <a:rPr b="1" lang="en" sz="1000">
                          <a:solidFill>
                            <a:schemeClr val="lt1"/>
                          </a:solidFill>
                        </a:rPr>
                        <a:t>Feature</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lnSpc>
                          <a:spcPct val="115000"/>
                        </a:lnSpc>
                        <a:spcBef>
                          <a:spcPts val="0"/>
                        </a:spcBef>
                        <a:spcAft>
                          <a:spcPts val="0"/>
                        </a:spcAft>
                        <a:buNone/>
                      </a:pPr>
                      <a:r>
                        <a:rPr b="1" lang="en" sz="1000">
                          <a:solidFill>
                            <a:schemeClr val="lt1"/>
                          </a:solidFill>
                        </a:rPr>
                        <a:t>User Story</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lnSpc>
                          <a:spcPct val="115000"/>
                        </a:lnSpc>
                        <a:spcBef>
                          <a:spcPts val="0"/>
                        </a:spcBef>
                        <a:spcAft>
                          <a:spcPts val="0"/>
                        </a:spcAft>
                        <a:buNone/>
                      </a:pPr>
                      <a:r>
                        <a:rPr b="1" lang="en" sz="1000">
                          <a:solidFill>
                            <a:schemeClr val="lt1"/>
                          </a:solidFill>
                        </a:rPr>
                        <a:t>Points</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c>
                  <a:txBody>
                    <a:bodyPr/>
                    <a:lstStyle/>
                    <a:p>
                      <a:pPr indent="0" lvl="0" marL="0" rtl="0" algn="ctr">
                        <a:lnSpc>
                          <a:spcPct val="115000"/>
                        </a:lnSpc>
                        <a:spcBef>
                          <a:spcPts val="0"/>
                        </a:spcBef>
                        <a:spcAft>
                          <a:spcPts val="0"/>
                        </a:spcAft>
                        <a:buNone/>
                      </a:pPr>
                      <a:r>
                        <a:rPr b="1" lang="en" sz="1000">
                          <a:solidFill>
                            <a:schemeClr val="lt1"/>
                          </a:solidFill>
                        </a:rPr>
                        <a:t>Status</a:t>
                      </a:r>
                      <a:endParaRPr b="1" sz="1000">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607E8B"/>
                        </a:gs>
                        <a:gs pos="100000">
                          <a:srgbClr val="2E373A"/>
                        </a:gs>
                      </a:gsLst>
                      <a:path path="circle">
                        <a:fillToRect b="50%" l="50%" r="50%" t="50%"/>
                      </a:path>
                      <a:tileRect/>
                    </a:gradFill>
                  </a:tcPr>
                </a:tc>
              </a:tr>
              <a:tr h="595450">
                <a:tc>
                  <a:txBody>
                    <a:bodyPr/>
                    <a:lstStyle/>
                    <a:p>
                      <a:pPr indent="0" lvl="0" marL="0" rtl="0" algn="ctr">
                        <a:spcBef>
                          <a:spcPts val="0"/>
                        </a:spcBef>
                        <a:spcAft>
                          <a:spcPts val="0"/>
                        </a:spcAft>
                        <a:buNone/>
                      </a:pPr>
                      <a:r>
                        <a:rPr lang="en" sz="1000"/>
                        <a:t>8</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Fruit Reviews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As a user, I want to rate and review the fruits I consume.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8</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Completed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595450">
                <a:tc>
                  <a:txBody>
                    <a:bodyPr/>
                    <a:lstStyle/>
                    <a:p>
                      <a:pPr indent="0" lvl="0" marL="0" rtl="0" algn="ctr">
                        <a:spcBef>
                          <a:spcPts val="0"/>
                        </a:spcBef>
                        <a:spcAft>
                          <a:spcPts val="0"/>
                        </a:spcAft>
                        <a:buNone/>
                      </a:pPr>
                      <a:r>
                        <a:rPr lang="en" sz="1000"/>
                        <a:t>9</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Multilingual Support</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As a user, I want the app to provide multilingual support.</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3</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Completed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781500">
                <a:tc>
                  <a:txBody>
                    <a:bodyPr/>
                    <a:lstStyle/>
                    <a:p>
                      <a:pPr indent="0" lvl="0" marL="0" rtl="0" algn="ctr">
                        <a:spcBef>
                          <a:spcPts val="0"/>
                        </a:spcBef>
                        <a:spcAft>
                          <a:spcPts val="0"/>
                        </a:spcAft>
                        <a:buNone/>
                      </a:pPr>
                      <a:r>
                        <a:rPr lang="en" sz="1000"/>
                        <a:t>10</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Recipe Sharing</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As a user, I want to contribute my own fruit-based recipes to the app.</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8</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Completed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595450">
                <a:tc>
                  <a:txBody>
                    <a:bodyPr/>
                    <a:lstStyle/>
                    <a:p>
                      <a:pPr indent="0" lvl="0" marL="0" rtl="0" algn="ctr">
                        <a:spcBef>
                          <a:spcPts val="0"/>
                        </a:spcBef>
                        <a:spcAft>
                          <a:spcPts val="0"/>
                        </a:spcAft>
                        <a:buNone/>
                      </a:pPr>
                      <a:r>
                        <a:rPr lang="en" sz="1000"/>
                        <a:t>11</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Challenges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As a user, I want to participate in fruit consumption challenges.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13</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Completed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r h="595450">
                <a:tc>
                  <a:txBody>
                    <a:bodyPr/>
                    <a:lstStyle/>
                    <a:p>
                      <a:pPr indent="0" lvl="0" marL="0" rtl="0" algn="ctr">
                        <a:spcBef>
                          <a:spcPts val="0"/>
                        </a:spcBef>
                        <a:spcAft>
                          <a:spcPts val="0"/>
                        </a:spcAft>
                        <a:buNone/>
                      </a:pPr>
                      <a:r>
                        <a:rPr lang="en" sz="1000"/>
                        <a:t>12</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Intake Reminders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As a user, I want to receive reminders to log my fruit intake.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2</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c>
                  <a:txBody>
                    <a:bodyPr/>
                    <a:lstStyle/>
                    <a:p>
                      <a:pPr indent="0" lvl="0" marL="0" rtl="0" algn="ctr">
                        <a:spcBef>
                          <a:spcPts val="0"/>
                        </a:spcBef>
                        <a:spcAft>
                          <a:spcPts val="0"/>
                        </a:spcAft>
                        <a:buNone/>
                      </a:pPr>
                      <a:r>
                        <a:rPr lang="en" sz="1000"/>
                        <a:t>Completed</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FFFFF"/>
                        </a:gs>
                        <a:gs pos="100000">
                          <a:srgbClr val="B3B3B3"/>
                        </a:gs>
                      </a:gsLst>
                      <a:path path="circle">
                        <a:fillToRect b="50%" l="50%" r="50%" t="50%"/>
                      </a:path>
                      <a:tileRect/>
                    </a:gra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Metrics</a:t>
            </a:r>
            <a:endParaRPr/>
          </a:p>
        </p:txBody>
      </p:sp>
      <p:sp>
        <p:nvSpPr>
          <p:cNvPr id="411" name="Google Shape;411;p6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Sprint 2 team velocity: 40</a:t>
            </a:r>
            <a:endParaRPr/>
          </a:p>
          <a:p>
            <a:pPr indent="0" lvl="0" marL="0" rtl="0" algn="l">
              <a:lnSpc>
                <a:spcPct val="115000"/>
              </a:lnSpc>
              <a:spcBef>
                <a:spcPts val="0"/>
              </a:spcBef>
              <a:spcAft>
                <a:spcPts val="0"/>
              </a:spcAft>
              <a:buSzPts val="1800"/>
              <a:buNone/>
            </a:pPr>
            <a:r>
              <a:rPr lang="en"/>
              <a:t>Sprint 3 team velocity: 23</a:t>
            </a:r>
            <a:endParaRPr/>
          </a:p>
          <a:p>
            <a:pPr indent="0" lvl="0" marL="0" rtl="0" algn="l">
              <a:lnSpc>
                <a:spcPct val="115000"/>
              </a:lnSpc>
              <a:spcBef>
                <a:spcPts val="0"/>
              </a:spcBef>
              <a:spcAft>
                <a:spcPts val="0"/>
              </a:spcAft>
              <a:buSzPts val="1800"/>
              <a:buNone/>
            </a:pPr>
            <a:r>
              <a:rPr lang="en"/>
              <a:t>Sprint 4 team velocity: 34</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Average Velocity: (40+23+34) / 3 = 32.33</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For Sprint 4 : 100% completed</a:t>
            </a:r>
            <a:endParaRPr/>
          </a:p>
          <a:p>
            <a:pPr indent="0" lvl="0" marL="0" rtl="0" algn="l">
              <a:lnSpc>
                <a:spcPct val="115000"/>
              </a:lnSpc>
              <a:spcBef>
                <a:spcPts val="0"/>
              </a:spcBef>
              <a:spcAft>
                <a:spcPts val="0"/>
              </a:spcAft>
              <a:buSzPts val="1800"/>
              <a:buNone/>
            </a:pPr>
            <a:r>
              <a:rPr lang="en"/>
              <a:t>Average completion is 100%</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All Sprint Burndown chart</a:t>
            </a:r>
            <a:endParaRPr/>
          </a:p>
        </p:txBody>
      </p:sp>
      <p:pic>
        <p:nvPicPr>
          <p:cNvPr id="417" name="Google Shape;417;p66"/>
          <p:cNvPicPr preferRelativeResize="0"/>
          <p:nvPr/>
        </p:nvPicPr>
        <p:blipFill>
          <a:blip r:embed="rId3">
            <a:alphaModFix/>
          </a:blip>
          <a:stretch>
            <a:fillRect/>
          </a:stretch>
        </p:blipFill>
        <p:spPr>
          <a:xfrm>
            <a:off x="1522500" y="1147225"/>
            <a:ext cx="5748327" cy="3691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Burndown chart Sprint 4</a:t>
            </a:r>
            <a:endParaRPr/>
          </a:p>
        </p:txBody>
      </p:sp>
      <p:pic>
        <p:nvPicPr>
          <p:cNvPr id="423" name="Google Shape;423;p67"/>
          <p:cNvPicPr preferRelativeResize="0"/>
          <p:nvPr/>
        </p:nvPicPr>
        <p:blipFill>
          <a:blip r:embed="rId3">
            <a:alphaModFix/>
          </a:blip>
          <a:stretch>
            <a:fillRect/>
          </a:stretch>
        </p:blipFill>
        <p:spPr>
          <a:xfrm>
            <a:off x="702675" y="1097500"/>
            <a:ext cx="5810430" cy="3691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8"/>
          <p:cNvSpPr txBox="1"/>
          <p:nvPr>
            <p:ph type="title"/>
          </p:nvPr>
        </p:nvSpPr>
        <p:spPr>
          <a:xfrm>
            <a:off x="311700" y="662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RETROSPECTIVE</a:t>
            </a:r>
            <a:endParaRPr/>
          </a:p>
        </p:txBody>
      </p:sp>
      <p:pic>
        <p:nvPicPr>
          <p:cNvPr id="429" name="Google Shape;429;p68"/>
          <p:cNvPicPr preferRelativeResize="0"/>
          <p:nvPr/>
        </p:nvPicPr>
        <p:blipFill>
          <a:blip r:embed="rId3">
            <a:alphaModFix/>
          </a:blip>
          <a:stretch>
            <a:fillRect/>
          </a:stretch>
        </p:blipFill>
        <p:spPr>
          <a:xfrm>
            <a:off x="96250" y="897525"/>
            <a:ext cx="8839204" cy="38887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9"/>
          <p:cNvSpPr txBox="1"/>
          <p:nvPr>
            <p:ph type="title"/>
          </p:nvPr>
        </p:nvSpPr>
        <p:spPr>
          <a:xfrm>
            <a:off x="2776650" y="-88350"/>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Demo Screenshots</a:t>
            </a:r>
            <a:endParaRPr/>
          </a:p>
        </p:txBody>
      </p:sp>
      <p:sp>
        <p:nvSpPr>
          <p:cNvPr id="435" name="Google Shape;435;p69"/>
          <p:cNvSpPr txBox="1"/>
          <p:nvPr/>
        </p:nvSpPr>
        <p:spPr>
          <a:xfrm>
            <a:off x="6879550" y="2250300"/>
            <a:ext cx="16356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Capture Modal</a:t>
            </a:r>
            <a:endParaRPr b="0" i="0" sz="1800" u="none" cap="none" strike="noStrike">
              <a:solidFill>
                <a:schemeClr val="dk1"/>
              </a:solidFill>
              <a:latin typeface="Open Sans"/>
              <a:ea typeface="Open Sans"/>
              <a:cs typeface="Open Sans"/>
              <a:sym typeface="Open Sans"/>
            </a:endParaRPr>
          </a:p>
        </p:txBody>
      </p:sp>
      <p:sp>
        <p:nvSpPr>
          <p:cNvPr id="436" name="Google Shape;436;p69"/>
          <p:cNvSpPr txBox="1"/>
          <p:nvPr/>
        </p:nvSpPr>
        <p:spPr>
          <a:xfrm>
            <a:off x="2893325" y="2504325"/>
            <a:ext cx="16356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Favorite</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Screen</a:t>
            </a:r>
            <a:endParaRPr b="0" i="0" sz="1800" u="none" cap="none" strike="noStrike">
              <a:solidFill>
                <a:schemeClr val="dk1"/>
              </a:solidFill>
              <a:latin typeface="Open Sans"/>
              <a:ea typeface="Open Sans"/>
              <a:cs typeface="Open Sans"/>
              <a:sym typeface="Open Sans"/>
            </a:endParaRPr>
          </a:p>
        </p:txBody>
      </p:sp>
      <p:pic>
        <p:nvPicPr>
          <p:cNvPr id="437" name="Google Shape;437;p69"/>
          <p:cNvPicPr preferRelativeResize="0"/>
          <p:nvPr/>
        </p:nvPicPr>
        <p:blipFill rotWithShape="1">
          <a:blip r:embed="rId3">
            <a:alphaModFix/>
          </a:blip>
          <a:srcRect b="0" l="0" r="0" t="0"/>
          <a:stretch/>
        </p:blipFill>
        <p:spPr>
          <a:xfrm>
            <a:off x="783529" y="742950"/>
            <a:ext cx="1993121" cy="4312199"/>
          </a:xfrm>
          <a:prstGeom prst="rect">
            <a:avLst/>
          </a:prstGeom>
          <a:noFill/>
          <a:ln>
            <a:noFill/>
          </a:ln>
        </p:spPr>
      </p:pic>
      <p:pic>
        <p:nvPicPr>
          <p:cNvPr id="438" name="Google Shape;438;p69"/>
          <p:cNvPicPr preferRelativeResize="0"/>
          <p:nvPr/>
        </p:nvPicPr>
        <p:blipFill rotWithShape="1">
          <a:blip r:embed="rId4">
            <a:alphaModFix/>
          </a:blip>
          <a:srcRect b="0" l="0" r="0" t="0"/>
          <a:stretch/>
        </p:blipFill>
        <p:spPr>
          <a:xfrm>
            <a:off x="4645600" y="742950"/>
            <a:ext cx="1944225" cy="420642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0"/>
          <p:cNvSpPr txBox="1"/>
          <p:nvPr>
            <p:ph type="title"/>
          </p:nvPr>
        </p:nvSpPr>
        <p:spPr>
          <a:xfrm>
            <a:off x="266575"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Demo Screenshots</a:t>
            </a:r>
            <a:endParaRPr/>
          </a:p>
        </p:txBody>
      </p:sp>
      <p:pic>
        <p:nvPicPr>
          <p:cNvPr id="444" name="Google Shape;444;p70"/>
          <p:cNvPicPr preferRelativeResize="0"/>
          <p:nvPr/>
        </p:nvPicPr>
        <p:blipFill rotWithShape="1">
          <a:blip r:embed="rId3">
            <a:alphaModFix/>
          </a:blip>
          <a:srcRect b="0" l="29" r="27" t="0"/>
          <a:stretch/>
        </p:blipFill>
        <p:spPr>
          <a:xfrm>
            <a:off x="1146200" y="1218175"/>
            <a:ext cx="1491076" cy="3226000"/>
          </a:xfrm>
          <a:prstGeom prst="rect">
            <a:avLst/>
          </a:prstGeom>
          <a:noFill/>
          <a:ln>
            <a:noFill/>
          </a:ln>
        </p:spPr>
      </p:pic>
      <p:pic>
        <p:nvPicPr>
          <p:cNvPr id="445" name="Google Shape;445;p70"/>
          <p:cNvPicPr preferRelativeResize="0"/>
          <p:nvPr/>
        </p:nvPicPr>
        <p:blipFill rotWithShape="1">
          <a:blip r:embed="rId4">
            <a:alphaModFix/>
          </a:blip>
          <a:srcRect b="0" l="29" r="27" t="0"/>
          <a:stretch/>
        </p:blipFill>
        <p:spPr>
          <a:xfrm>
            <a:off x="4958700" y="1147225"/>
            <a:ext cx="1491076" cy="3226000"/>
          </a:xfrm>
          <a:prstGeom prst="rect">
            <a:avLst/>
          </a:prstGeom>
          <a:noFill/>
          <a:ln>
            <a:noFill/>
          </a:ln>
        </p:spPr>
      </p:pic>
      <p:sp>
        <p:nvSpPr>
          <p:cNvPr id="446" name="Google Shape;446;p70"/>
          <p:cNvSpPr txBox="1"/>
          <p:nvPr/>
        </p:nvSpPr>
        <p:spPr>
          <a:xfrm>
            <a:off x="2740925" y="2351925"/>
            <a:ext cx="16356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Favorite</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Screen</a:t>
            </a:r>
            <a:endParaRPr b="0" i="0" sz="1800" u="none" cap="none" strike="noStrike">
              <a:solidFill>
                <a:schemeClr val="dk1"/>
              </a:solidFill>
              <a:latin typeface="Open Sans"/>
              <a:ea typeface="Open Sans"/>
              <a:cs typeface="Open Sans"/>
              <a:sym typeface="Open Sans"/>
            </a:endParaRPr>
          </a:p>
        </p:txBody>
      </p:sp>
      <p:sp>
        <p:nvSpPr>
          <p:cNvPr id="447" name="Google Shape;447;p70"/>
          <p:cNvSpPr txBox="1"/>
          <p:nvPr/>
        </p:nvSpPr>
        <p:spPr>
          <a:xfrm>
            <a:off x="6750975" y="2351925"/>
            <a:ext cx="1635600" cy="6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Open Sans"/>
                <a:ea typeface="Open Sans"/>
                <a:cs typeface="Open Sans"/>
                <a:sym typeface="Open Sans"/>
              </a:rPr>
              <a:t>Profile Screen</a:t>
            </a:r>
            <a:endParaRPr b="0" i="0" sz="1800" u="none" cap="none" strike="noStrike">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Demo Screenshots Auth Screen</a:t>
            </a:r>
            <a:endParaRPr/>
          </a:p>
        </p:txBody>
      </p:sp>
      <p:pic>
        <p:nvPicPr>
          <p:cNvPr id="453" name="Google Shape;453;p71"/>
          <p:cNvPicPr preferRelativeResize="0"/>
          <p:nvPr/>
        </p:nvPicPr>
        <p:blipFill>
          <a:blip r:embed="rId3">
            <a:alphaModFix/>
          </a:blip>
          <a:stretch>
            <a:fillRect/>
          </a:stretch>
        </p:blipFill>
        <p:spPr>
          <a:xfrm>
            <a:off x="798598" y="1147225"/>
            <a:ext cx="1694550" cy="3446001"/>
          </a:xfrm>
          <a:prstGeom prst="rect">
            <a:avLst/>
          </a:prstGeom>
          <a:noFill/>
          <a:ln>
            <a:noFill/>
          </a:ln>
        </p:spPr>
      </p:pic>
      <p:pic>
        <p:nvPicPr>
          <p:cNvPr id="454" name="Google Shape;454;p71"/>
          <p:cNvPicPr preferRelativeResize="0"/>
          <p:nvPr/>
        </p:nvPicPr>
        <p:blipFill>
          <a:blip r:embed="rId4">
            <a:alphaModFix/>
          </a:blip>
          <a:stretch>
            <a:fillRect/>
          </a:stretch>
        </p:blipFill>
        <p:spPr>
          <a:xfrm>
            <a:off x="798598" y="1147225"/>
            <a:ext cx="1694550" cy="3446001"/>
          </a:xfrm>
          <a:prstGeom prst="rect">
            <a:avLst/>
          </a:prstGeom>
          <a:noFill/>
          <a:ln>
            <a:noFill/>
          </a:ln>
        </p:spPr>
      </p:pic>
      <p:pic>
        <p:nvPicPr>
          <p:cNvPr id="455" name="Google Shape;455;p71"/>
          <p:cNvPicPr preferRelativeResize="0"/>
          <p:nvPr/>
        </p:nvPicPr>
        <p:blipFill>
          <a:blip r:embed="rId5">
            <a:alphaModFix/>
          </a:blip>
          <a:stretch>
            <a:fillRect/>
          </a:stretch>
        </p:blipFill>
        <p:spPr>
          <a:xfrm>
            <a:off x="798598" y="1147225"/>
            <a:ext cx="1694550" cy="3446001"/>
          </a:xfrm>
          <a:prstGeom prst="rect">
            <a:avLst/>
          </a:prstGeom>
          <a:noFill/>
          <a:ln>
            <a:noFill/>
          </a:ln>
        </p:spPr>
      </p:pic>
      <p:pic>
        <p:nvPicPr>
          <p:cNvPr id="456" name="Google Shape;456;p71"/>
          <p:cNvPicPr preferRelativeResize="0"/>
          <p:nvPr/>
        </p:nvPicPr>
        <p:blipFill>
          <a:blip r:embed="rId4">
            <a:alphaModFix/>
          </a:blip>
          <a:stretch>
            <a:fillRect/>
          </a:stretch>
        </p:blipFill>
        <p:spPr>
          <a:xfrm>
            <a:off x="3498706" y="1147225"/>
            <a:ext cx="1593444" cy="3446001"/>
          </a:xfrm>
          <a:prstGeom prst="rect">
            <a:avLst/>
          </a:prstGeom>
          <a:noFill/>
          <a:ln>
            <a:noFill/>
          </a:ln>
        </p:spPr>
      </p:pic>
      <p:pic>
        <p:nvPicPr>
          <p:cNvPr id="457" name="Google Shape;457;p71"/>
          <p:cNvPicPr preferRelativeResize="0"/>
          <p:nvPr/>
        </p:nvPicPr>
        <p:blipFill>
          <a:blip r:embed="rId3">
            <a:alphaModFix/>
          </a:blip>
          <a:stretch>
            <a:fillRect/>
          </a:stretch>
        </p:blipFill>
        <p:spPr>
          <a:xfrm>
            <a:off x="6466325" y="1147187"/>
            <a:ext cx="1593451" cy="344603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2"/>
          <p:cNvSpPr txBox="1"/>
          <p:nvPr>
            <p:ph type="title"/>
          </p:nvPr>
        </p:nvSpPr>
        <p:spPr>
          <a:xfrm>
            <a:off x="3227000" y="-11597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Application</a:t>
            </a:r>
            <a:endParaRPr/>
          </a:p>
        </p:txBody>
      </p:sp>
      <p:pic>
        <p:nvPicPr>
          <p:cNvPr id="463" name="Google Shape;463;p72"/>
          <p:cNvPicPr preferRelativeResize="0"/>
          <p:nvPr/>
        </p:nvPicPr>
        <p:blipFill rotWithShape="1">
          <a:blip r:embed="rId3">
            <a:alphaModFix/>
          </a:blip>
          <a:srcRect b="0" l="0" r="0" t="0"/>
          <a:stretch/>
        </p:blipFill>
        <p:spPr>
          <a:xfrm>
            <a:off x="428275" y="61775"/>
            <a:ext cx="2321225" cy="5019950"/>
          </a:xfrm>
          <a:prstGeom prst="rect">
            <a:avLst/>
          </a:prstGeom>
          <a:noFill/>
          <a:ln>
            <a:noFill/>
          </a:ln>
        </p:spPr>
      </p:pic>
      <p:pic>
        <p:nvPicPr>
          <p:cNvPr id="464" name="Google Shape;464;p72"/>
          <p:cNvPicPr preferRelativeResize="0"/>
          <p:nvPr/>
        </p:nvPicPr>
        <p:blipFill rotWithShape="1">
          <a:blip r:embed="rId4">
            <a:alphaModFix/>
          </a:blip>
          <a:srcRect b="0" l="0" r="0" t="0"/>
          <a:stretch/>
        </p:blipFill>
        <p:spPr>
          <a:xfrm>
            <a:off x="5503075" y="0"/>
            <a:ext cx="2124900" cy="459534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Demo Screenshots</a:t>
            </a:r>
            <a:endParaRPr/>
          </a:p>
        </p:txBody>
      </p:sp>
      <p:pic>
        <p:nvPicPr>
          <p:cNvPr id="470" name="Google Shape;470;p73"/>
          <p:cNvPicPr preferRelativeResize="0"/>
          <p:nvPr/>
        </p:nvPicPr>
        <p:blipFill>
          <a:blip r:embed="rId3">
            <a:alphaModFix/>
          </a:blip>
          <a:stretch>
            <a:fillRect/>
          </a:stretch>
        </p:blipFill>
        <p:spPr>
          <a:xfrm>
            <a:off x="3886948" y="1010750"/>
            <a:ext cx="1775975" cy="3840773"/>
          </a:xfrm>
          <a:prstGeom prst="rect">
            <a:avLst/>
          </a:prstGeom>
          <a:noFill/>
          <a:ln>
            <a:noFill/>
          </a:ln>
        </p:spPr>
      </p:pic>
      <p:sp>
        <p:nvSpPr>
          <p:cNvPr id="471" name="Google Shape;471;p73"/>
          <p:cNvSpPr txBox="1"/>
          <p:nvPr/>
        </p:nvSpPr>
        <p:spPr>
          <a:xfrm>
            <a:off x="6277775" y="1942850"/>
            <a:ext cx="18867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Challenge Screen</a:t>
            </a:r>
            <a:endParaRPr sz="18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MEMBERS</a:t>
            </a:r>
            <a:endParaRPr/>
          </a:p>
        </p:txBody>
      </p:sp>
      <p:pic>
        <p:nvPicPr>
          <p:cNvPr id="172" name="Google Shape;172;p29"/>
          <p:cNvPicPr preferRelativeResize="0"/>
          <p:nvPr/>
        </p:nvPicPr>
        <p:blipFill rotWithShape="1">
          <a:blip r:embed="rId3">
            <a:alphaModFix/>
          </a:blip>
          <a:srcRect b="0" l="0" r="0" t="0"/>
          <a:stretch/>
        </p:blipFill>
        <p:spPr>
          <a:xfrm>
            <a:off x="311700" y="1147225"/>
            <a:ext cx="2758701" cy="2792376"/>
          </a:xfrm>
          <a:prstGeom prst="rect">
            <a:avLst/>
          </a:prstGeom>
          <a:noFill/>
          <a:ln>
            <a:noFill/>
          </a:ln>
        </p:spPr>
      </p:pic>
      <p:sp>
        <p:nvSpPr>
          <p:cNvPr id="173" name="Google Shape;173;p29"/>
          <p:cNvSpPr txBox="1"/>
          <p:nvPr/>
        </p:nvSpPr>
        <p:spPr>
          <a:xfrm>
            <a:off x="392200" y="4112550"/>
            <a:ext cx="2555100" cy="6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Satish kumar reddy indla </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Developer</a:t>
            </a:r>
            <a:endParaRPr b="0" i="0" sz="1400" u="none" cap="none" strike="noStrike">
              <a:solidFill>
                <a:schemeClr val="dk1"/>
              </a:solidFill>
              <a:latin typeface="Open Sans"/>
              <a:ea typeface="Open Sans"/>
              <a:cs typeface="Open Sans"/>
              <a:sym typeface="Open Sans"/>
            </a:endParaRPr>
          </a:p>
        </p:txBody>
      </p:sp>
      <p:pic>
        <p:nvPicPr>
          <p:cNvPr id="174" name="Google Shape;174;p29"/>
          <p:cNvPicPr preferRelativeResize="0"/>
          <p:nvPr/>
        </p:nvPicPr>
        <p:blipFill rotWithShape="1">
          <a:blip r:embed="rId4">
            <a:alphaModFix/>
          </a:blip>
          <a:srcRect b="0" l="0" r="0" t="0"/>
          <a:stretch/>
        </p:blipFill>
        <p:spPr>
          <a:xfrm>
            <a:off x="3682250" y="1147225"/>
            <a:ext cx="3281204" cy="2792375"/>
          </a:xfrm>
          <a:prstGeom prst="rect">
            <a:avLst/>
          </a:prstGeom>
          <a:noFill/>
          <a:ln>
            <a:noFill/>
          </a:ln>
        </p:spPr>
      </p:pic>
      <p:sp>
        <p:nvSpPr>
          <p:cNvPr id="175" name="Google Shape;175;p29"/>
          <p:cNvSpPr txBox="1"/>
          <p:nvPr/>
        </p:nvSpPr>
        <p:spPr>
          <a:xfrm>
            <a:off x="3843625" y="4191000"/>
            <a:ext cx="2880000" cy="44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Open Sans"/>
                <a:ea typeface="Open Sans"/>
                <a:cs typeface="Open Sans"/>
                <a:sym typeface="Open Sans"/>
              </a:rPr>
              <a:t>Aishwarya Kongari</a:t>
            </a:r>
            <a:endParaRPr b="1"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Open Sans"/>
                <a:ea typeface="Open Sans"/>
                <a:cs typeface="Open Sans"/>
                <a:sym typeface="Open Sans"/>
              </a:rPr>
              <a:t>Developer</a:t>
            </a:r>
            <a:endParaRPr b="0" i="0"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FastAPI </a:t>
            </a:r>
            <a:endParaRPr/>
          </a:p>
        </p:txBody>
      </p:sp>
      <p:pic>
        <p:nvPicPr>
          <p:cNvPr id="477" name="Google Shape;477;p74"/>
          <p:cNvPicPr preferRelativeResize="0"/>
          <p:nvPr/>
        </p:nvPicPr>
        <p:blipFill rotWithShape="1">
          <a:blip r:embed="rId3">
            <a:alphaModFix/>
          </a:blip>
          <a:srcRect b="0" l="0" r="0" t="0"/>
          <a:stretch/>
        </p:blipFill>
        <p:spPr>
          <a:xfrm>
            <a:off x="1472100" y="1040200"/>
            <a:ext cx="7000131" cy="3691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Node JS Api</a:t>
            </a:r>
            <a:endParaRPr/>
          </a:p>
        </p:txBody>
      </p:sp>
      <p:pic>
        <p:nvPicPr>
          <p:cNvPr id="483" name="Google Shape;483;p75"/>
          <p:cNvPicPr preferRelativeResize="0"/>
          <p:nvPr/>
        </p:nvPicPr>
        <p:blipFill>
          <a:blip r:embed="rId3">
            <a:alphaModFix/>
          </a:blip>
          <a:stretch>
            <a:fillRect/>
          </a:stretch>
        </p:blipFill>
        <p:spPr>
          <a:xfrm>
            <a:off x="2020588" y="1147225"/>
            <a:ext cx="5102820" cy="3691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Firebase API</a:t>
            </a:r>
            <a:endParaRPr/>
          </a:p>
        </p:txBody>
      </p:sp>
      <p:pic>
        <p:nvPicPr>
          <p:cNvPr id="489" name="Google Shape;489;p76"/>
          <p:cNvPicPr preferRelativeResize="0"/>
          <p:nvPr/>
        </p:nvPicPr>
        <p:blipFill>
          <a:blip r:embed="rId3">
            <a:alphaModFix/>
          </a:blip>
          <a:stretch>
            <a:fillRect/>
          </a:stretch>
        </p:blipFill>
        <p:spPr>
          <a:xfrm>
            <a:off x="2005425" y="1075025"/>
            <a:ext cx="4509965" cy="36914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Wikipage link</a:t>
            </a:r>
            <a:endParaRPr/>
          </a:p>
        </p:txBody>
      </p:sp>
      <p:sp>
        <p:nvSpPr>
          <p:cNvPr id="495" name="Google Shape;495;p7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u="sng">
                <a:solidFill>
                  <a:schemeClr val="hlink"/>
                </a:solidFill>
                <a:hlinkClick r:id="rId3"/>
              </a:rPr>
              <a:t>https://github.com/htmw/2024S-Sierra/wiki</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8"/>
          <p:cNvSpPr txBox="1"/>
          <p:nvPr>
            <p:ph type="title"/>
          </p:nvPr>
        </p:nvSpPr>
        <p:spPr>
          <a:xfrm>
            <a:off x="311700" y="1951375"/>
            <a:ext cx="8520600" cy="8088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Application Demo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9"/>
          <p:cNvSpPr txBox="1"/>
          <p:nvPr>
            <p:ph type="title"/>
          </p:nvPr>
        </p:nvSpPr>
        <p:spPr>
          <a:xfrm>
            <a:off x="311700" y="957125"/>
            <a:ext cx="8520600" cy="2128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 sz="3000"/>
              <a:t>Changes based on Professor feedback</a:t>
            </a:r>
            <a:endParaRPr sz="3000"/>
          </a:p>
        </p:txBody>
      </p:sp>
      <p:sp>
        <p:nvSpPr>
          <p:cNvPr id="181" name="Google Shape;181;p3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Changes in MVP</a:t>
            </a:r>
            <a:endParaRPr/>
          </a:p>
          <a:p>
            <a:pPr indent="-342900" lvl="0" marL="457200" rtl="0" algn="l">
              <a:lnSpc>
                <a:spcPct val="115000"/>
              </a:lnSpc>
              <a:spcBef>
                <a:spcPts val="0"/>
              </a:spcBef>
              <a:spcAft>
                <a:spcPts val="0"/>
              </a:spcAft>
              <a:buSzPts val="1800"/>
              <a:buChar char="●"/>
            </a:pPr>
            <a:r>
              <a:rPr lang="en"/>
              <a:t>Adding Historical Velocity</a:t>
            </a:r>
            <a:endParaRPr/>
          </a:p>
          <a:p>
            <a:pPr indent="-342900" lvl="0" marL="457200" rtl="0" algn="l">
              <a:lnSpc>
                <a:spcPct val="115000"/>
              </a:lnSpc>
              <a:spcBef>
                <a:spcPts val="0"/>
              </a:spcBef>
              <a:spcAft>
                <a:spcPts val="0"/>
              </a:spcAft>
              <a:buSzPts val="1800"/>
              <a:buChar char="●"/>
            </a:pPr>
            <a:r>
              <a:rPr lang="en"/>
              <a:t>Changing Table layouts</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PROBLEM STATEMENT</a:t>
            </a:r>
            <a:endParaRPr/>
          </a:p>
        </p:txBody>
      </p:sp>
      <p:sp>
        <p:nvSpPr>
          <p:cNvPr id="187" name="Google Shape;187;p3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Many individuals want to maintain a healthy diet but they find it challenging to keep track of their diet and analyse it. The traditional way where keep logging food intake often time and it is prone to inaccuracies, which leads to poor diet choices and even demovitates the individual.</a:t>
            </a:r>
            <a:endParaRPr/>
          </a:p>
          <a:p>
            <a:pPr indent="0" lvl="0" marL="0" rtl="0" algn="l">
              <a:lnSpc>
                <a:spcPct val="115000"/>
              </a:lnSpc>
              <a:spcBef>
                <a:spcPts val="1200"/>
              </a:spcBef>
              <a:spcAft>
                <a:spcPts val="0"/>
              </a:spcAft>
              <a:buClr>
                <a:schemeClr val="dk1"/>
              </a:buClr>
              <a:buSzPts val="1100"/>
              <a:buFont typeface="Arial"/>
              <a:buNone/>
            </a:pPr>
            <a:r>
              <a:rPr lang="en"/>
              <a:t>There needs to be a way for a more intuitive and efficient way to understand the nutritional values of fruits and easy to keep track of the intake. Which makes individuals to take healthy diet options.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1568125" y="-914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PROJECT DESCRIPTION</a:t>
            </a:r>
            <a:endParaRPr/>
          </a:p>
        </p:txBody>
      </p:sp>
      <p:pic>
        <p:nvPicPr>
          <p:cNvPr id="193" name="Google Shape;193;p32"/>
          <p:cNvPicPr preferRelativeResize="0"/>
          <p:nvPr/>
        </p:nvPicPr>
        <p:blipFill rotWithShape="1">
          <a:blip r:embed="rId3">
            <a:alphaModFix/>
          </a:blip>
          <a:srcRect b="0" l="0" r="0" t="0"/>
          <a:stretch/>
        </p:blipFill>
        <p:spPr>
          <a:xfrm>
            <a:off x="1639650" y="622100"/>
            <a:ext cx="4016625" cy="439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WORKING AGREEMENT</a:t>
            </a:r>
            <a:endParaRPr/>
          </a:p>
        </p:txBody>
      </p:sp>
      <p:pic>
        <p:nvPicPr>
          <p:cNvPr id="199" name="Google Shape;199;p33"/>
          <p:cNvPicPr preferRelativeResize="0"/>
          <p:nvPr/>
        </p:nvPicPr>
        <p:blipFill rotWithShape="1">
          <a:blip r:embed="rId3">
            <a:alphaModFix/>
          </a:blip>
          <a:srcRect b="0" l="0" r="0" t="0"/>
          <a:stretch/>
        </p:blipFill>
        <p:spPr>
          <a:xfrm>
            <a:off x="2191875" y="1147225"/>
            <a:ext cx="5204726" cy="36914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